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906000" cy="6858000" type="A4"/>
  <p:notesSz cx="6858000" cy="9144000"/>
  <p:embeddedFontLst>
    <p:embeddedFont>
      <p:font typeface="Poppins" panose="020B0604020202020204" charset="-94"/>
      <p:regular r:id="rId14"/>
      <p:bold r:id="rId15"/>
      <p:italic r:id="rId16"/>
      <p:boldItalic r:id="rId17"/>
    </p:embeddedFont>
    <p:embeddedFont>
      <p:font typeface="Open Sans" panose="020B0604020202020204" charset="0"/>
      <p:regular r:id="rId18"/>
      <p:bold r:id="rId19"/>
      <p:italic r:id="rId20"/>
      <p:boldItalic r:id="rId21"/>
    </p:embeddedFont>
    <p:embeddedFont>
      <p:font typeface="Raleway" panose="020B0604020202020204" charset="-94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41">
          <p15:clr>
            <a:srgbClr val="A4A3A4"/>
          </p15:clr>
        </p15:guide>
        <p15:guide id="2" pos="149">
          <p15:clr>
            <a:srgbClr val="A4A3A4"/>
          </p15:clr>
        </p15:guide>
        <p15:guide id="3" pos="6091">
          <p15:clr>
            <a:srgbClr val="A4A3A4"/>
          </p15:clr>
        </p15:guide>
        <p15:guide id="4" orient="horz" pos="4156">
          <p15:clr>
            <a:srgbClr val="A4A3A4"/>
          </p15:clr>
        </p15:guide>
        <p15:guide id="5" orient="horz" pos="164">
          <p15:clr>
            <a:srgbClr val="A4A3A4"/>
          </p15:clr>
        </p15:guide>
        <p15:guide id="6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>
        <p:scale>
          <a:sx n="95" d="100"/>
          <a:sy n="95" d="100"/>
        </p:scale>
        <p:origin x="232" y="-720"/>
      </p:cViewPr>
      <p:guideLst>
        <p:guide orient="horz" pos="2341"/>
        <p:guide pos="149"/>
        <p:guide pos="6091"/>
        <p:guide orient="horz" pos="4156"/>
        <p:guide orient="horz" pos="164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18819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d35478456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gd35478456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8270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4046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0678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6138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2363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123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423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0171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1129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4662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5969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">
  <p:cSld name="6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>
            <a:spLocks noGrp="1"/>
          </p:cNvSpPr>
          <p:nvPr>
            <p:ph type="pic" idx="2"/>
          </p:nvPr>
        </p:nvSpPr>
        <p:spPr>
          <a:xfrm>
            <a:off x="-352425" y="-36686"/>
            <a:ext cx="10610850" cy="3465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Blank">
  <p:cSld name="7_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>
            <a:spLocks noGrp="1"/>
          </p:cNvSpPr>
          <p:nvPr>
            <p:ph type="pic" idx="2"/>
          </p:nvPr>
        </p:nvSpPr>
        <p:spPr>
          <a:xfrm>
            <a:off x="2199921" y="-154960"/>
            <a:ext cx="5120692" cy="2586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>
            <a:spLocks noGrp="1"/>
          </p:cNvSpPr>
          <p:nvPr>
            <p:ph type="pic" idx="3"/>
          </p:nvPr>
        </p:nvSpPr>
        <p:spPr>
          <a:xfrm>
            <a:off x="6136217" y="-2278132"/>
            <a:ext cx="6236602" cy="6284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>
            <a:spLocks noGrp="1"/>
          </p:cNvSpPr>
          <p:nvPr>
            <p:ph type="pic" idx="2"/>
          </p:nvPr>
        </p:nvSpPr>
        <p:spPr>
          <a:xfrm>
            <a:off x="5326046" y="0"/>
            <a:ext cx="4579954" cy="5429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>
            <a:spLocks noGrp="1"/>
          </p:cNvSpPr>
          <p:nvPr>
            <p:ph type="pic" idx="2"/>
          </p:nvPr>
        </p:nvSpPr>
        <p:spPr>
          <a:xfrm>
            <a:off x="0" y="-1"/>
            <a:ext cx="3298824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8" name="Google Shape;18;p6"/>
          <p:cNvSpPr>
            <a:spLocks noGrp="1"/>
          </p:cNvSpPr>
          <p:nvPr>
            <p:ph type="pic" idx="3"/>
          </p:nvPr>
        </p:nvSpPr>
        <p:spPr>
          <a:xfrm>
            <a:off x="6607176" y="0"/>
            <a:ext cx="3298824" cy="5155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>
            <a:spLocks noGrp="1"/>
          </p:cNvSpPr>
          <p:nvPr>
            <p:ph type="pic" idx="2"/>
          </p:nvPr>
        </p:nvSpPr>
        <p:spPr>
          <a:xfrm>
            <a:off x="3300294" y="2092297"/>
            <a:ext cx="3305414" cy="1703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1" name="Google Shape;21;p7"/>
          <p:cNvSpPr>
            <a:spLocks noGrp="1"/>
          </p:cNvSpPr>
          <p:nvPr>
            <p:ph type="pic" idx="3"/>
          </p:nvPr>
        </p:nvSpPr>
        <p:spPr>
          <a:xfrm>
            <a:off x="2746" y="-26505"/>
            <a:ext cx="3294492" cy="266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>
            <a:spLocks noGrp="1"/>
          </p:cNvSpPr>
          <p:nvPr>
            <p:ph type="pic" idx="2"/>
          </p:nvPr>
        </p:nvSpPr>
        <p:spPr>
          <a:xfrm>
            <a:off x="-191600" y="-178298"/>
            <a:ext cx="2411655" cy="181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4" name="Google Shape;24;p8"/>
          <p:cNvSpPr>
            <a:spLocks noGrp="1"/>
          </p:cNvSpPr>
          <p:nvPr>
            <p:ph type="pic" idx="3"/>
          </p:nvPr>
        </p:nvSpPr>
        <p:spPr>
          <a:xfrm>
            <a:off x="1164578" y="866316"/>
            <a:ext cx="2029445" cy="337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5" name="Google Shape;25;p8"/>
          <p:cNvSpPr>
            <a:spLocks noGrp="1"/>
          </p:cNvSpPr>
          <p:nvPr>
            <p:ph type="pic" idx="4"/>
          </p:nvPr>
        </p:nvSpPr>
        <p:spPr>
          <a:xfrm>
            <a:off x="6608764" y="4484915"/>
            <a:ext cx="3449637" cy="2522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6667624" y="4254471"/>
            <a:ext cx="3173690" cy="2324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9"/>
          <p:cNvSpPr>
            <a:spLocks noGrp="1"/>
          </p:cNvSpPr>
          <p:nvPr>
            <p:ph type="pic" idx="3"/>
          </p:nvPr>
        </p:nvSpPr>
        <p:spPr>
          <a:xfrm>
            <a:off x="249372" y="5295850"/>
            <a:ext cx="2843010" cy="1283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9" name="Google Shape;29;p9"/>
          <p:cNvSpPr>
            <a:spLocks noGrp="1"/>
          </p:cNvSpPr>
          <p:nvPr>
            <p:ph type="pic" idx="4"/>
          </p:nvPr>
        </p:nvSpPr>
        <p:spPr>
          <a:xfrm>
            <a:off x="249372" y="3333221"/>
            <a:ext cx="2843010" cy="1283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>
            <a:spLocks noGrp="1"/>
          </p:cNvSpPr>
          <p:nvPr>
            <p:ph type="pic" idx="2"/>
          </p:nvPr>
        </p:nvSpPr>
        <p:spPr>
          <a:xfrm>
            <a:off x="6165863" y="4111812"/>
            <a:ext cx="3503600" cy="2304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0"/>
          <p:cNvSpPr>
            <a:spLocks noGrp="1"/>
          </p:cNvSpPr>
          <p:nvPr>
            <p:ph type="pic" idx="3"/>
          </p:nvPr>
        </p:nvSpPr>
        <p:spPr>
          <a:xfrm>
            <a:off x="3304381" y="-187699"/>
            <a:ext cx="3304382" cy="7214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0"/>
          <p:cNvSpPr/>
          <p:nvPr/>
        </p:nvSpPr>
        <p:spPr>
          <a:xfrm>
            <a:off x="64687" y="78581"/>
            <a:ext cx="3171826" cy="6700838"/>
          </a:xfrm>
          <a:prstGeom prst="rect">
            <a:avLst/>
          </a:prstGeom>
          <a:noFill/>
          <a:ln w="12700" cap="flat" cmpd="sng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34;p10"/>
          <p:cNvSpPr/>
          <p:nvPr/>
        </p:nvSpPr>
        <p:spPr>
          <a:xfrm>
            <a:off x="6669487" y="78581"/>
            <a:ext cx="3171826" cy="6700838"/>
          </a:xfrm>
          <a:prstGeom prst="rect">
            <a:avLst/>
          </a:prstGeom>
          <a:noFill/>
          <a:ln w="12700" cap="flat" cmpd="sng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Google Shape;35;p10"/>
          <p:cNvSpPr/>
          <p:nvPr/>
        </p:nvSpPr>
        <p:spPr>
          <a:xfrm>
            <a:off x="3367087" y="78581"/>
            <a:ext cx="3171826" cy="6700838"/>
          </a:xfrm>
          <a:prstGeom prst="rect">
            <a:avLst/>
          </a:prstGeom>
          <a:noFill/>
          <a:ln w="12700" cap="flat" cmpd="sng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36;p10"/>
          <p:cNvSpPr>
            <a:spLocks noGrp="1"/>
          </p:cNvSpPr>
          <p:nvPr>
            <p:ph type="pic" idx="4"/>
          </p:nvPr>
        </p:nvSpPr>
        <p:spPr>
          <a:xfrm>
            <a:off x="236538" y="437543"/>
            <a:ext cx="3358918" cy="2304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oppins"/>
              <a:buNone/>
              <a:defRPr sz="4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oppins"/>
              <a:buNone/>
              <a:defRPr sz="4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oppins"/>
              <a:buNone/>
              <a:defRPr sz="4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oppins"/>
              <a:buNone/>
              <a:defRPr sz="4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>
            <a:spLocks noGrp="1"/>
          </p:cNvSpPr>
          <p:nvPr>
            <p:ph type="pic" idx="2"/>
          </p:nvPr>
        </p:nvSpPr>
        <p:spPr>
          <a:xfrm>
            <a:off x="446806" y="466818"/>
            <a:ext cx="2585637" cy="86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76" name="Google Shape;76;p17"/>
          <p:cNvSpPr>
            <a:spLocks noGrp="1"/>
          </p:cNvSpPr>
          <p:nvPr>
            <p:ph type="pic" idx="3"/>
          </p:nvPr>
        </p:nvSpPr>
        <p:spPr>
          <a:xfrm>
            <a:off x="446806" y="1903842"/>
            <a:ext cx="2585637" cy="86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>
            <a:spLocks noGrp="1"/>
          </p:cNvSpPr>
          <p:nvPr>
            <p:ph type="pic" idx="2"/>
          </p:nvPr>
        </p:nvSpPr>
        <p:spPr>
          <a:xfrm>
            <a:off x="3698673" y="466818"/>
            <a:ext cx="2585637" cy="4068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9" name="Google Shape;79;p18"/>
          <p:cNvSpPr>
            <a:spLocks noGrp="1"/>
          </p:cNvSpPr>
          <p:nvPr>
            <p:ph type="pic" idx="3"/>
          </p:nvPr>
        </p:nvSpPr>
        <p:spPr>
          <a:xfrm>
            <a:off x="446806" y="466818"/>
            <a:ext cx="2585637" cy="86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83" name="Google Shape;83;p18"/>
          <p:cNvSpPr>
            <a:spLocks noGrp="1"/>
          </p:cNvSpPr>
          <p:nvPr>
            <p:ph type="pic" idx="4"/>
          </p:nvPr>
        </p:nvSpPr>
        <p:spPr>
          <a:xfrm>
            <a:off x="446806" y="1903842"/>
            <a:ext cx="2585637" cy="86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>
            <a:spLocks noGrp="1"/>
          </p:cNvSpPr>
          <p:nvPr>
            <p:ph type="pic" idx="2"/>
          </p:nvPr>
        </p:nvSpPr>
        <p:spPr>
          <a:xfrm>
            <a:off x="3304382" y="-174791"/>
            <a:ext cx="3304381" cy="471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6" name="Google Shape;86;p19"/>
          <p:cNvSpPr>
            <a:spLocks noGrp="1"/>
          </p:cNvSpPr>
          <p:nvPr>
            <p:ph type="pic" idx="3"/>
          </p:nvPr>
        </p:nvSpPr>
        <p:spPr>
          <a:xfrm>
            <a:off x="446806" y="466818"/>
            <a:ext cx="2585637" cy="86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90" name="Google Shape;90;p19"/>
          <p:cNvSpPr>
            <a:spLocks noGrp="1"/>
          </p:cNvSpPr>
          <p:nvPr>
            <p:ph type="pic" idx="4"/>
          </p:nvPr>
        </p:nvSpPr>
        <p:spPr>
          <a:xfrm>
            <a:off x="446806" y="1903842"/>
            <a:ext cx="2585637" cy="86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>
            <a:spLocks noGrp="1"/>
          </p:cNvSpPr>
          <p:nvPr>
            <p:ph type="pic" idx="2"/>
          </p:nvPr>
        </p:nvSpPr>
        <p:spPr>
          <a:xfrm>
            <a:off x="6608763" y="-1"/>
            <a:ext cx="3297237" cy="4477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>
            <a:spLocks noGrp="1"/>
          </p:cNvSpPr>
          <p:nvPr>
            <p:ph type="pic" idx="2"/>
          </p:nvPr>
        </p:nvSpPr>
        <p:spPr>
          <a:xfrm>
            <a:off x="0" y="-1"/>
            <a:ext cx="3297237" cy="5314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5" name="Google Shape;95;p21"/>
          <p:cNvSpPr>
            <a:spLocks noGrp="1"/>
          </p:cNvSpPr>
          <p:nvPr>
            <p:ph type="pic" idx="3"/>
          </p:nvPr>
        </p:nvSpPr>
        <p:spPr>
          <a:xfrm>
            <a:off x="6608763" y="-1"/>
            <a:ext cx="3297237" cy="4477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5" name="Google Shape;105;p23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oppins"/>
              <a:buNone/>
              <a:defRPr sz="4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9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xfrm rot="5400000">
            <a:off x="5251054" y="2203053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oppins"/>
              <a:buNone/>
              <a:defRPr sz="4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5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27000" y="-133350"/>
            <a:ext cx="10160000" cy="7124700"/>
          </a:xfrm>
          <a:prstGeom prst="rect">
            <a:avLst/>
          </a:prstGeom>
          <a:noFill/>
          <a:ln w="12700" cap="flat" cmpd="sng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4952999" y="-18756"/>
            <a:ext cx="4953001" cy="6870700"/>
          </a:xfrm>
          <a:prstGeom prst="rect">
            <a:avLst/>
          </a:prstGeom>
          <a:noFill/>
          <a:ln w="12700" cap="flat" cmpd="sng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/>
          <p:nvPr/>
        </p:nvSpPr>
        <p:spPr>
          <a:xfrm>
            <a:off x="0" y="0"/>
            <a:ext cx="9906000" cy="5320974"/>
          </a:xfrm>
          <a:custGeom>
            <a:avLst/>
            <a:gdLst/>
            <a:ahLst/>
            <a:cxnLst/>
            <a:rect l="l" t="t" r="r" b="b"/>
            <a:pathLst>
              <a:path w="9906000" h="5320974" extrusionOk="0">
                <a:moveTo>
                  <a:pt x="0" y="0"/>
                </a:moveTo>
                <a:lnTo>
                  <a:pt x="206721" y="0"/>
                </a:lnTo>
                <a:lnTo>
                  <a:pt x="4953061" y="3057300"/>
                </a:lnTo>
                <a:lnTo>
                  <a:pt x="9699288" y="0"/>
                </a:lnTo>
                <a:lnTo>
                  <a:pt x="9906000" y="0"/>
                </a:lnTo>
                <a:lnTo>
                  <a:pt x="9906000" y="2130638"/>
                </a:lnTo>
                <a:lnTo>
                  <a:pt x="4953061" y="5320974"/>
                </a:lnTo>
                <a:lnTo>
                  <a:pt x="0" y="21306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t="15537" b="36134"/>
          <a:stretch/>
        </p:blipFill>
        <p:spPr>
          <a:xfrm>
            <a:off x="-150" y="0"/>
            <a:ext cx="9906300" cy="3191100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 rot="10800000">
            <a:off x="775602" y="4483465"/>
            <a:ext cx="7372932" cy="2374535"/>
          </a:xfrm>
          <a:custGeom>
            <a:avLst/>
            <a:gdLst/>
            <a:ahLst/>
            <a:cxnLst/>
            <a:rect l="l" t="t" r="r" b="b"/>
            <a:pathLst>
              <a:path w="7372932" h="2374535" extrusionOk="0">
                <a:moveTo>
                  <a:pt x="3686510" y="2374535"/>
                </a:moveTo>
                <a:lnTo>
                  <a:pt x="0" y="0"/>
                </a:lnTo>
                <a:lnTo>
                  <a:pt x="2997221" y="0"/>
                </a:lnTo>
                <a:lnTo>
                  <a:pt x="3686510" y="443997"/>
                </a:lnTo>
                <a:lnTo>
                  <a:pt x="4375781" y="0"/>
                </a:lnTo>
                <a:lnTo>
                  <a:pt x="737293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6394822" y="3481988"/>
            <a:ext cx="3147507" cy="2554505"/>
            <a:chOff x="6795790" y="3526446"/>
            <a:chExt cx="2874414" cy="2390982"/>
          </a:xfrm>
        </p:grpSpPr>
        <p:sp>
          <p:nvSpPr>
            <p:cNvPr id="130" name="Google Shape;130;p26"/>
            <p:cNvSpPr txBox="1"/>
            <p:nvPr/>
          </p:nvSpPr>
          <p:spPr>
            <a:xfrm>
              <a:off x="6795790" y="3526446"/>
              <a:ext cx="2754900" cy="23909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200" b="1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2024</a:t>
              </a:r>
              <a:endParaRPr lang="tr-TR" sz="32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3200" b="1" dirty="0">
                <a:solidFill>
                  <a:schemeClr val="lt1"/>
                </a:solidFill>
                <a:latin typeface="Poppins"/>
                <a:cs typeface="Poppins"/>
                <a:sym typeface="Poppins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200" b="1" dirty="0" smtClean="0">
                  <a:solidFill>
                    <a:schemeClr val="lt1"/>
                  </a:solidFill>
                  <a:latin typeface="Poppins"/>
                  <a:cs typeface="Poppins"/>
                  <a:sym typeface="Poppins"/>
                </a:rPr>
                <a:t>KURUMSAL EĞİTİM KATALOĞU</a:t>
              </a:r>
              <a:endParaRPr dirty="0"/>
            </a:p>
          </p:txBody>
        </p:sp>
        <p:cxnSp>
          <p:nvCxnSpPr>
            <p:cNvPr id="132" name="Google Shape;132;p26"/>
            <p:cNvCxnSpPr/>
            <p:nvPr/>
          </p:nvCxnSpPr>
          <p:spPr>
            <a:xfrm rot="10800000">
              <a:off x="9670204" y="3719501"/>
              <a:ext cx="0" cy="98580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34" name="Google Shape;134;p26"/>
          <p:cNvSpPr txBox="1"/>
          <p:nvPr/>
        </p:nvSpPr>
        <p:spPr>
          <a:xfrm>
            <a:off x="3838408" y="5459520"/>
            <a:ext cx="211421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 dirty="0" smtClean="0">
                <a:solidFill>
                  <a:schemeClr val="dk2"/>
                </a:solidFill>
                <a:latin typeface="Poppins"/>
                <a:cs typeface="Poppins"/>
                <a:sym typeface="Poppins"/>
              </a:rPr>
              <a:t>Orhan ÖZTÜRK</a:t>
            </a:r>
            <a:endParaRPr dirty="0"/>
          </a:p>
        </p:txBody>
      </p:sp>
      <p:grpSp>
        <p:nvGrpSpPr>
          <p:cNvPr id="135" name="Google Shape;135;p26"/>
          <p:cNvGrpSpPr/>
          <p:nvPr/>
        </p:nvGrpSpPr>
        <p:grpSpPr>
          <a:xfrm>
            <a:off x="160736" y="4019684"/>
            <a:ext cx="7442334" cy="1995771"/>
            <a:chOff x="160736" y="4019684"/>
            <a:chExt cx="7442334" cy="1995771"/>
          </a:xfrm>
        </p:grpSpPr>
        <p:sp>
          <p:nvSpPr>
            <p:cNvPr id="136" name="Google Shape;136;p26"/>
            <p:cNvSpPr txBox="1"/>
            <p:nvPr/>
          </p:nvSpPr>
          <p:spPr>
            <a:xfrm>
              <a:off x="169056" y="4019684"/>
              <a:ext cx="1618924" cy="1292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Kurumsal Gelişim için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cs typeface="Poppins"/>
                  <a:sym typeface="Poppins"/>
                </a:rPr>
                <a:t>Eğitim Çözümleri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137;p26"/>
            <p:cNvSpPr txBox="1"/>
            <p:nvPr/>
          </p:nvSpPr>
          <p:spPr>
            <a:xfrm>
              <a:off x="4744370" y="5784755"/>
              <a:ext cx="28587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00" dirty="0" smtClean="0">
                  <a:solidFill>
                    <a:schemeClr val="tx1"/>
                  </a:solidFill>
                  <a:latin typeface="Open Sans"/>
                  <a:ea typeface="Open Sans"/>
                  <a:cs typeface="Open Sans"/>
                  <a:sym typeface="Open Sans"/>
                </a:rPr>
                <a:t>Psikolog, Eğitmen</a:t>
              </a:r>
              <a:endParaRPr sz="9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" name="Google Shape;138;p26"/>
            <p:cNvSpPr txBox="1"/>
            <p:nvPr/>
          </p:nvSpPr>
          <p:spPr>
            <a:xfrm>
              <a:off x="160736" y="5075634"/>
              <a:ext cx="285870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tr-TR" sz="800" dirty="0">
                  <a:solidFill>
                    <a:schemeClr val="accent2"/>
                  </a:solidFill>
                </a:rPr>
                <a:t>Özel, kamu ve sivil toplum kuruluşlarının çalışanlarına yönelik olarak hazırlanan özgün eğitim programları</a:t>
              </a:r>
              <a:endParaRPr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39" name="Google Shape;139;p26"/>
          <p:cNvGrpSpPr/>
          <p:nvPr/>
        </p:nvGrpSpPr>
        <p:grpSpPr>
          <a:xfrm>
            <a:off x="2844705" y="3106191"/>
            <a:ext cx="2445752" cy="883842"/>
            <a:chOff x="2844705" y="3106191"/>
            <a:chExt cx="2068743" cy="883842"/>
          </a:xfrm>
        </p:grpSpPr>
        <p:grpSp>
          <p:nvGrpSpPr>
            <p:cNvPr id="140" name="Google Shape;140;p26"/>
            <p:cNvGrpSpPr/>
            <p:nvPr/>
          </p:nvGrpSpPr>
          <p:grpSpPr>
            <a:xfrm>
              <a:off x="2844705" y="3106191"/>
              <a:ext cx="2068743" cy="883842"/>
              <a:chOff x="8088618" y="579226"/>
              <a:chExt cx="1512902" cy="883842"/>
            </a:xfrm>
          </p:grpSpPr>
          <p:sp>
            <p:nvSpPr>
              <p:cNvPr id="141" name="Google Shape;141;p26"/>
              <p:cNvSpPr txBox="1"/>
              <p:nvPr/>
            </p:nvSpPr>
            <p:spPr>
              <a:xfrm>
                <a:off x="8088618" y="816778"/>
                <a:ext cx="1512900" cy="646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tr-TR" sz="80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İnsan ve kurumların öğrenme stilleriyle uyumlu, eğlenceli,  kişiye dokunan ve etki yaratan içerikler oluşturuyoruz.</a:t>
                </a:r>
                <a:endParaRPr sz="800" b="0" i="0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42" name="Google Shape;142;p26"/>
              <p:cNvSpPr txBox="1"/>
              <p:nvPr/>
            </p:nvSpPr>
            <p:spPr>
              <a:xfrm>
                <a:off x="8088620" y="579226"/>
                <a:ext cx="1512900" cy="3000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900" b="1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AMACA YÖNELİK</a:t>
                </a:r>
                <a:endParaRPr sz="6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143" name="Google Shape;143;p26"/>
            <p:cNvCxnSpPr/>
            <p:nvPr/>
          </p:nvCxnSpPr>
          <p:spPr>
            <a:xfrm rot="10800000">
              <a:off x="2844800" y="3193809"/>
              <a:ext cx="0" cy="53970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44" name="Google Shape;144;p26"/>
          <p:cNvGrpSpPr/>
          <p:nvPr/>
        </p:nvGrpSpPr>
        <p:grpSpPr>
          <a:xfrm>
            <a:off x="1340384" y="2115346"/>
            <a:ext cx="2245568" cy="883842"/>
            <a:chOff x="2844705" y="3106191"/>
            <a:chExt cx="2068743" cy="883842"/>
          </a:xfrm>
        </p:grpSpPr>
        <p:grpSp>
          <p:nvGrpSpPr>
            <p:cNvPr id="145" name="Google Shape;145;p26"/>
            <p:cNvGrpSpPr/>
            <p:nvPr/>
          </p:nvGrpSpPr>
          <p:grpSpPr>
            <a:xfrm>
              <a:off x="2844705" y="3106191"/>
              <a:ext cx="2068743" cy="883842"/>
              <a:chOff x="8088618" y="579226"/>
              <a:chExt cx="1512902" cy="883842"/>
            </a:xfrm>
          </p:grpSpPr>
          <p:sp>
            <p:nvSpPr>
              <p:cNvPr id="146" name="Google Shape;146;p26"/>
              <p:cNvSpPr txBox="1"/>
              <p:nvPr/>
            </p:nvSpPr>
            <p:spPr>
              <a:xfrm>
                <a:off x="8088618" y="816778"/>
                <a:ext cx="1512900" cy="646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800" b="0" i="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Eğitimler modern işletmelerin ve çalışanların ihtiyaçlarına göre tasarlanır</a:t>
                </a:r>
                <a:r>
                  <a:rPr lang="en-IN" sz="800" b="0" i="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.</a:t>
                </a:r>
                <a:endParaRPr sz="800" b="0" i="0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47" name="Google Shape;147;p26"/>
              <p:cNvSpPr txBox="1"/>
              <p:nvPr/>
            </p:nvSpPr>
            <p:spPr>
              <a:xfrm>
                <a:off x="8088620" y="579226"/>
                <a:ext cx="1512900" cy="3000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900" b="1" i="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ÇAĞDAŞ</a:t>
                </a:r>
                <a:endParaRPr sz="6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148" name="Google Shape;148;p26"/>
            <p:cNvCxnSpPr/>
            <p:nvPr/>
          </p:nvCxnSpPr>
          <p:spPr>
            <a:xfrm rot="10800000">
              <a:off x="2844800" y="3193809"/>
              <a:ext cx="0" cy="53970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49" name="Google Shape;149;p26"/>
          <p:cNvGrpSpPr/>
          <p:nvPr/>
        </p:nvGrpSpPr>
        <p:grpSpPr>
          <a:xfrm>
            <a:off x="169055" y="1331495"/>
            <a:ext cx="2342661" cy="699176"/>
            <a:chOff x="2844705" y="3106191"/>
            <a:chExt cx="2068743" cy="699176"/>
          </a:xfrm>
        </p:grpSpPr>
        <p:grpSp>
          <p:nvGrpSpPr>
            <p:cNvPr id="150" name="Google Shape;150;p26"/>
            <p:cNvGrpSpPr/>
            <p:nvPr/>
          </p:nvGrpSpPr>
          <p:grpSpPr>
            <a:xfrm>
              <a:off x="2844705" y="3106191"/>
              <a:ext cx="2068743" cy="699176"/>
              <a:chOff x="8088618" y="579226"/>
              <a:chExt cx="1512902" cy="699176"/>
            </a:xfrm>
          </p:grpSpPr>
          <p:sp>
            <p:nvSpPr>
              <p:cNvPr id="151" name="Google Shape;151;p26"/>
              <p:cNvSpPr txBox="1"/>
              <p:nvPr/>
            </p:nvSpPr>
            <p:spPr>
              <a:xfrm>
                <a:off x="8088618" y="816778"/>
                <a:ext cx="1512900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800" b="0" i="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Eğitim içerikleri güncel bilimsel  </a:t>
                </a:r>
                <a:r>
                  <a:rPr lang="tr-TR" sz="80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bulgular </a:t>
                </a:r>
                <a:r>
                  <a:rPr lang="tr-TR" sz="800" b="0" i="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ışığında geliştirilir</a:t>
                </a:r>
                <a:r>
                  <a:rPr lang="en-IN" sz="800" b="0" i="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.</a:t>
                </a:r>
                <a:endParaRPr sz="800" b="0" i="0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52" name="Google Shape;152;p26"/>
              <p:cNvSpPr txBox="1"/>
              <p:nvPr/>
            </p:nvSpPr>
            <p:spPr>
              <a:xfrm>
                <a:off x="8088620" y="579226"/>
                <a:ext cx="1512900" cy="3000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900" b="1" i="0" dirty="0" smtClean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BİLİMSEL</a:t>
                </a:r>
                <a:endParaRPr sz="6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153" name="Google Shape;153;p26"/>
            <p:cNvCxnSpPr/>
            <p:nvPr/>
          </p:nvCxnSpPr>
          <p:spPr>
            <a:xfrm rot="10800000">
              <a:off x="2844800" y="3193809"/>
              <a:ext cx="0" cy="53970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17503" y="1195985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814116" y="3494971"/>
            <a:ext cx="3184550" cy="3393763"/>
            <a:chOff x="104778" y="3193414"/>
            <a:chExt cx="2896793" cy="3393763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332701" y="3193414"/>
              <a:ext cx="7543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04778" y="3886478"/>
              <a:ext cx="2858696" cy="2700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Stresi tanımak, psikolojik ve fiziksel etkilerini fark etmek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Stres hakkında doğru bilinen yanılgılar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Bireysel stres profilini çıkarmak, stres verici durumlara verilen tepkileri keşfetmek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Stresle başa çıkma yöntemlerini öğrenmek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Zorlayıcı kişilik profillerini tanımak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Hangi düşünce ve davranış kalıplarının uyum bozucu olduğunu öğrenmek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Stresli dönemlerden sonra oluşan motivasyon eksikliğini engellemek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Derin gevşeme ve rahatlama için bedensel ve zihinsel teknikleri öğrenmek</a:t>
              </a: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900" b="0" i="0" dirty="0" smtClean="0">
                  <a:solidFill>
                    <a:srgbClr val="B0B0B0"/>
                  </a:solidFill>
                  <a:latin typeface="Open Sans"/>
                  <a:ea typeface="Open Sans"/>
                  <a:cs typeface="Open Sans"/>
                  <a:sym typeface="Open Sans"/>
                </a:rPr>
                <a:t>. </a:t>
              </a:r>
              <a:endParaRPr sz="1800" dirty="0"/>
            </a:p>
          </p:txBody>
        </p:sp>
      </p:grpSp>
      <p:sp>
        <p:nvSpPr>
          <p:cNvPr id="168" name="Google Shape;168;p27"/>
          <p:cNvSpPr txBox="1"/>
          <p:nvPr/>
        </p:nvSpPr>
        <p:spPr>
          <a:xfrm>
            <a:off x="60512" y="1184675"/>
            <a:ext cx="407479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N" sz="20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STRES YÖNETİMİ VE RAHATLAMA TEKNİKLERİ</a:t>
            </a:r>
            <a:endParaRPr sz="1200" dirty="0"/>
          </a:p>
        </p:txBody>
      </p: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27"/>
          <p:cNvSpPr txBox="1"/>
          <p:nvPr/>
        </p:nvSpPr>
        <p:spPr>
          <a:xfrm>
            <a:off x="5040557" y="2318182"/>
            <a:ext cx="194001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>
                <a:solidFill>
                  <a:schemeClr val="bg1"/>
                </a:solidFill>
              </a:rPr>
              <a:t>1 gün (teorik) + </a:t>
            </a:r>
            <a:r>
              <a:rPr lang="tr-TR" sz="1100" dirty="0" smtClean="0">
                <a:solidFill>
                  <a:schemeClr val="bg1"/>
                </a:solidFill>
              </a:rPr>
              <a:t>yarım gün </a:t>
            </a:r>
            <a:r>
              <a:rPr lang="tr-TR" sz="1100" dirty="0">
                <a:solidFill>
                  <a:schemeClr val="bg1"/>
                </a:solidFill>
              </a:rPr>
              <a:t>(uygulama)</a:t>
            </a:r>
            <a:endParaRPr sz="300" dirty="0"/>
          </a:p>
        </p:txBody>
      </p:sp>
      <p:grpSp>
        <p:nvGrpSpPr>
          <p:cNvPr id="172" name="Google Shape;172;p27"/>
          <p:cNvGrpSpPr/>
          <p:nvPr/>
        </p:nvGrpSpPr>
        <p:grpSpPr>
          <a:xfrm>
            <a:off x="5124768" y="4179414"/>
            <a:ext cx="4384902" cy="2492950"/>
            <a:chOff x="5221405" y="4081309"/>
            <a:chExt cx="4407397" cy="2578118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081309"/>
              <a:ext cx="4407397" cy="2578118"/>
              <a:chOff x="5221405" y="4525352"/>
              <a:chExt cx="4407397" cy="2578118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657385" y="4525352"/>
                <a:ext cx="3971417" cy="2578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İş yaşamı ve özel hayattaki stres seviyelerini kontrol altında tutmak isteyen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Zaman baskısı altında ve yoğun hedeflerle çalışanlar.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Zor müşterilerle çalışan ve bunların yarattığı yıkıcı duygusal güçleri dengelemek isteyen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Ast-üst ilişkisinde güçlük çeken yönetici ve çalışanlar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Pazarlama ve satış personeli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Çağrı merkezi ve destek ekipleri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Doğası gereği riskli ve stresli sektörlerde (bankacılık, üretim, teknoloji, güvenlik, sağlık) görev yapan personel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Sınav ve diğer testlere hazırlanan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İş yerinde performansını geliştirmek, yaşam kalitesini artırmak ve ilişkilerini daha iyi yönetmek isteyen herkes</a:t>
                </a: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188" name="Google Shape;188;p27"/>
          <p:cNvSpPr txBox="1"/>
          <p:nvPr/>
        </p:nvSpPr>
        <p:spPr>
          <a:xfrm>
            <a:off x="4762032" y="2130443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24" y="-362064"/>
            <a:ext cx="4046040" cy="2528775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546580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3978524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498197" y="3456805"/>
            <a:ext cx="3512986" cy="3594181"/>
            <a:chOff x="104778" y="3193414"/>
            <a:chExt cx="2896793" cy="4001538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332701" y="3193414"/>
              <a:ext cx="7543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04778" y="3886478"/>
              <a:ext cx="2858696" cy="33084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lvl="1" indent="-342900">
                <a:lnSpc>
                  <a:spcPct val="107000"/>
                </a:lnSpc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Psikolojik dayanıklılık ve duygusal esneklik becerilerini geliştirmek.</a:t>
              </a:r>
            </a:p>
            <a:p>
              <a:pPr marL="342900" lvl="1" indent="-342900">
                <a:lnSpc>
                  <a:spcPct val="107000"/>
                </a:lnSpc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Psikolojik dayanıklılığı yüksek ve düşük kişilerin özelliklerini tanımak.</a:t>
              </a:r>
            </a:p>
            <a:p>
              <a:pPr marL="342900" lvl="1" indent="-342900">
                <a:lnSpc>
                  <a:spcPct val="107000"/>
                </a:lnSpc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Duygusal açıdan zorlanma yaratan durumların etkilerinden çabuk sıyrılmak ve en kısa zamanda toparlanmak.</a:t>
              </a:r>
            </a:p>
            <a:p>
              <a:pPr marL="342900" lvl="1" indent="-342900">
                <a:lnSpc>
                  <a:spcPct val="107000"/>
                </a:lnSpc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Beklenmedik ve ani stresli durumlarda yönetsel işlevleri korumak.</a:t>
              </a:r>
            </a:p>
            <a:p>
              <a:pPr marL="342900" lvl="1" indent="-342900">
                <a:lnSpc>
                  <a:spcPct val="107000"/>
                </a:lnSpc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Gereken durumlarda beklenen performans seviyesinin ötesine geçmek. Kendini aşmak.</a:t>
              </a:r>
            </a:p>
            <a:p>
              <a:pPr marL="342900" lvl="1" indent="-342900">
                <a:lnSpc>
                  <a:spcPct val="107000"/>
                </a:lnSpc>
                <a:spcAft>
                  <a:spcPts val="8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Kuvvetli duyguların sağlıklı düşünmeyi engellemesine mani olmak.</a:t>
              </a:r>
            </a:p>
            <a:p>
              <a:pPr marL="171450" marR="0" lvl="0" indent="-17145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IN" sz="900" b="0" i="0" dirty="0" smtClean="0">
                  <a:solidFill>
                    <a:schemeClr val="bg1"/>
                  </a:solidFill>
                  <a:latin typeface="Calibri" panose="020F0502020204030204" pitchFamily="34" charset="0"/>
                  <a:ea typeface="Open Sans"/>
                  <a:cs typeface="Calibri" panose="020F0502020204030204" pitchFamily="34" charset="0"/>
                  <a:sym typeface="Open Sans"/>
                </a:rPr>
                <a:t>. </a:t>
              </a:r>
              <a:endParaRPr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8" name="Google Shape;168;p27"/>
          <p:cNvSpPr txBox="1"/>
          <p:nvPr/>
        </p:nvSpPr>
        <p:spPr>
          <a:xfrm>
            <a:off x="60512" y="1184675"/>
            <a:ext cx="407479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N" sz="20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PSİKOLOJİK DAYANIKLILIK (RESILIENCE) VE PSİKOLOJİK SERMAYE</a:t>
            </a:r>
            <a:endParaRPr sz="1200" dirty="0"/>
          </a:p>
        </p:txBody>
      </p: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27"/>
          <p:cNvSpPr txBox="1"/>
          <p:nvPr/>
        </p:nvSpPr>
        <p:spPr>
          <a:xfrm>
            <a:off x="5040557" y="2318182"/>
            <a:ext cx="194001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>
                <a:solidFill>
                  <a:schemeClr val="bg1"/>
                </a:solidFill>
              </a:rPr>
              <a:t>1 gün </a:t>
            </a:r>
            <a:endParaRPr sz="300" dirty="0"/>
          </a:p>
        </p:txBody>
      </p:sp>
      <p:grpSp>
        <p:nvGrpSpPr>
          <p:cNvPr id="172" name="Google Shape;172;p27"/>
          <p:cNvGrpSpPr/>
          <p:nvPr/>
        </p:nvGrpSpPr>
        <p:grpSpPr>
          <a:xfrm>
            <a:off x="5231867" y="4345788"/>
            <a:ext cx="4375706" cy="1938952"/>
            <a:chOff x="5221405" y="4256650"/>
            <a:chExt cx="4398154" cy="2005195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256650"/>
              <a:ext cx="4398154" cy="2005195"/>
              <a:chOff x="5221405" y="4700693"/>
              <a:chExt cx="4398154" cy="2005195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648142" y="4700693"/>
                <a:ext cx="3971417" cy="2005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Yoğun ve stres altında çalışan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Riskli-tehlikeli çalışma koşullarında zaman geçirenler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Önemli sorumluluklar almayı ve hızlı karar vermeyi gerektiren işlerde görev yapan profesyoneller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Değişken ve belirsizlik derecesi yüksek işlerde çalışanlar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Uyum yeteneği, öz saygı, içsel kontrol ve karar verme becerilerini geliştirmek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Toplam yaşam kalitesini arttırmak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Hedef koyma ve amaca yönelik öz disiplin yetkinliklerini geliştirmek isteyenler</a:t>
                </a: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188" name="Google Shape;188;p27"/>
          <p:cNvSpPr txBox="1"/>
          <p:nvPr/>
        </p:nvSpPr>
        <p:spPr>
          <a:xfrm>
            <a:off x="4746811" y="2093647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362" y="-102477"/>
            <a:ext cx="4198414" cy="1680292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457239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4002848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5965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498197" y="3456803"/>
            <a:ext cx="3512986" cy="1136729"/>
            <a:chOff x="104778" y="3193414"/>
            <a:chExt cx="2896793" cy="1265565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332701" y="3193414"/>
              <a:ext cx="7543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04778" y="3886480"/>
              <a:ext cx="2858696" cy="4327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1">
                <a:lnSpc>
                  <a:spcPct val="107000"/>
                </a:lnSpc>
                <a:buClr>
                  <a:schemeClr val="bg1"/>
                </a:buClr>
              </a:pPr>
              <a:endParaRPr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8" name="Google Shape;168;p27"/>
          <p:cNvSpPr txBox="1"/>
          <p:nvPr/>
        </p:nvSpPr>
        <p:spPr>
          <a:xfrm>
            <a:off x="350329" y="1283154"/>
            <a:ext cx="40747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DUYGUSAL ZEKA</a:t>
            </a:r>
            <a:endParaRPr lang="tr-TR" sz="2000" dirty="0">
              <a:solidFill>
                <a:schemeClr val="bg1"/>
              </a:solidFill>
              <a:latin typeface="Poppins" panose="020B0604020202020204" charset="-94"/>
              <a:cs typeface="Poppins" panose="020B0604020202020204" charset="-94"/>
            </a:endParaRPr>
          </a:p>
        </p:txBody>
      </p: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27"/>
          <p:cNvSpPr txBox="1"/>
          <p:nvPr/>
        </p:nvSpPr>
        <p:spPr>
          <a:xfrm>
            <a:off x="5040556" y="2318182"/>
            <a:ext cx="221647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>
                <a:solidFill>
                  <a:schemeClr val="bg1"/>
                </a:solidFill>
              </a:rPr>
              <a:t>1 </a:t>
            </a:r>
            <a:r>
              <a:rPr lang="tr-TR" sz="1100" dirty="0" smtClean="0">
                <a:solidFill>
                  <a:schemeClr val="bg1"/>
                </a:solidFill>
              </a:rPr>
              <a:t>gün (teorik) + 1 gün (uygulama) </a:t>
            </a:r>
            <a:endParaRPr sz="300" dirty="0"/>
          </a:p>
        </p:txBody>
      </p:sp>
      <p:grpSp>
        <p:nvGrpSpPr>
          <p:cNvPr id="172" name="Google Shape;172;p27"/>
          <p:cNvGrpSpPr/>
          <p:nvPr/>
        </p:nvGrpSpPr>
        <p:grpSpPr>
          <a:xfrm>
            <a:off x="5243750" y="4412355"/>
            <a:ext cx="4430743" cy="1872384"/>
            <a:chOff x="5221405" y="4325492"/>
            <a:chExt cx="4453473" cy="1936353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325492"/>
              <a:ext cx="4453473" cy="1775587"/>
              <a:chOff x="5221405" y="4769535"/>
              <a:chExt cx="4453473" cy="1775587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703461" y="4921877"/>
                <a:ext cx="3971417" cy="16232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Yöneticiler ve ekip liderleri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Kritik karar verici pozisyonunda olan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Pazarlama ve satış ekipleri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Müşteri ilişkilerini geliştirmek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İş ve sosyal hayatta daha iyi ilişkiler oluşturmak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Öz disiplin ve farkındalık alanında kendini geliştirmek isteyen profesyoneller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Eğitmenler, iç denetleyiciler ve İK çalışanları</a:t>
                </a: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188" name="Google Shape;188;p27"/>
          <p:cNvSpPr txBox="1"/>
          <p:nvPr/>
        </p:nvSpPr>
        <p:spPr>
          <a:xfrm>
            <a:off x="4734778" y="2085559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646" y="-78505"/>
            <a:ext cx="3793162" cy="2528775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457239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4002848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Rectangle 1"/>
          <p:cNvSpPr/>
          <p:nvPr/>
        </p:nvSpPr>
        <p:spPr>
          <a:xfrm>
            <a:off x="1589400" y="4202174"/>
            <a:ext cx="3421783" cy="2266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>
              <a:lnSpc>
                <a:spcPct val="107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Duygusal zekanın akademik zekadan (IQ) ayrışan özelliklerini öğrenmek </a:t>
            </a:r>
          </a:p>
          <a:p>
            <a:pPr marL="171450" lvl="1" indent="-171450">
              <a:lnSpc>
                <a:spcPct val="107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Duygusal zekanın beş boyutu: Duyguları tanımak, Duyguları yönetmek, İlişkileri yönetmek, Motivasyon ve </a:t>
            </a:r>
            <a:r>
              <a:rPr lang="tr-TR" sz="1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Özdisiplin</a:t>
            </a:r>
            <a:r>
              <a:rPr lang="tr-TR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Empati</a:t>
            </a:r>
          </a:p>
          <a:p>
            <a:pPr marL="171450" lvl="1" indent="-171450">
              <a:lnSpc>
                <a:spcPct val="107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İş hayatında duygusal zeka yetkinlikleri: Öfke kontrolü, İletişim farkındalığı, Psikolojik dayanıklılık, Belirsizlik yönetimi, Değişime uyum sağlama, Takım olma, Kendini ifade edebilme.</a:t>
            </a:r>
          </a:p>
          <a:p>
            <a:pPr marL="171450" lvl="1" indent="-171450">
              <a:lnSpc>
                <a:spcPct val="107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Farklılıklara karşı tolerans, Kişisel değerler ve Değer çatışmalarını yönetme becerisi geliştirme</a:t>
            </a:r>
            <a:r>
              <a:rPr lang="tr-TR" sz="900" dirty="0">
                <a:solidFill>
                  <a:schemeClr val="bg1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. </a:t>
            </a:r>
            <a:endParaRPr lang="tr-T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21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814116" y="3494971"/>
            <a:ext cx="3184550" cy="2901320"/>
            <a:chOff x="104778" y="3193414"/>
            <a:chExt cx="2896793" cy="2901320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332701" y="3193414"/>
              <a:ext cx="7543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04778" y="3886478"/>
              <a:ext cx="2858696" cy="2208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Güvenli davranış becerilerini geliştirmek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Güvenli olan ve olmayan davranış kalıplarını ayırt edebilmek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İş ilişkilerinde daha dikkat çekici ve özgüvenli olmak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Temel kişisel hakları tanımak ve dikte edebilmek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Agresif görünmeden otoriter olmak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Problem çözme ve uzlaşmacılık yetilerini arttırmak</a:t>
              </a: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900" b="0" i="0" dirty="0" smtClean="0">
                  <a:solidFill>
                    <a:srgbClr val="B0B0B0"/>
                  </a:solidFill>
                  <a:latin typeface="Open Sans"/>
                  <a:ea typeface="Open Sans"/>
                  <a:cs typeface="Open Sans"/>
                  <a:sym typeface="Open Sans"/>
                </a:rPr>
                <a:t>. </a:t>
              </a:r>
              <a:endParaRPr sz="1800" dirty="0"/>
            </a:p>
          </p:txBody>
        </p:sp>
      </p:grp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27"/>
          <p:cNvSpPr txBox="1"/>
          <p:nvPr/>
        </p:nvSpPr>
        <p:spPr>
          <a:xfrm>
            <a:off x="5040557" y="2318182"/>
            <a:ext cx="194001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>
                <a:solidFill>
                  <a:schemeClr val="bg1"/>
                </a:solidFill>
              </a:rPr>
              <a:t>1 gün (teorik) + </a:t>
            </a:r>
            <a:r>
              <a:rPr lang="tr-TR" sz="1100" dirty="0" smtClean="0">
                <a:solidFill>
                  <a:schemeClr val="bg1"/>
                </a:solidFill>
              </a:rPr>
              <a:t>yarım gün </a:t>
            </a:r>
            <a:r>
              <a:rPr lang="tr-TR" sz="1100" dirty="0">
                <a:solidFill>
                  <a:schemeClr val="bg1"/>
                </a:solidFill>
              </a:rPr>
              <a:t>(uygulama)</a:t>
            </a:r>
            <a:endParaRPr sz="300" dirty="0"/>
          </a:p>
        </p:txBody>
      </p:sp>
      <p:grpSp>
        <p:nvGrpSpPr>
          <p:cNvPr id="172" name="Google Shape;172;p27"/>
          <p:cNvGrpSpPr/>
          <p:nvPr/>
        </p:nvGrpSpPr>
        <p:grpSpPr>
          <a:xfrm>
            <a:off x="5223670" y="4220689"/>
            <a:ext cx="4386340" cy="1872385"/>
            <a:chOff x="5221405" y="4325492"/>
            <a:chExt cx="4408842" cy="1936353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325492"/>
              <a:ext cx="4408842" cy="1654060"/>
              <a:chOff x="5221405" y="4769535"/>
              <a:chExt cx="4408842" cy="1654060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658830" y="4800351"/>
                <a:ext cx="3971417" cy="1623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Her kademeden yöneticiler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İş yerinde karşılıklı güvene dayalı ilişkiler geliştirmek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Hayır diyemeyenler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Başkalarını kırmamak için sürekli kendinden feda eden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Profesyonel çevrelerde yeterince atak davranamayanlar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Sessiz, çekingen ve utangaç kişiler</a:t>
                </a: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188" name="Google Shape;188;p27"/>
          <p:cNvSpPr txBox="1"/>
          <p:nvPr/>
        </p:nvSpPr>
        <p:spPr>
          <a:xfrm>
            <a:off x="4762032" y="2130443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24" y="-163134"/>
            <a:ext cx="4046040" cy="2130914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546580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3978524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168;p27"/>
          <p:cNvSpPr txBox="1"/>
          <p:nvPr/>
        </p:nvSpPr>
        <p:spPr>
          <a:xfrm>
            <a:off x="212912" y="1337075"/>
            <a:ext cx="407479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GÜVENLİ DAVRANIŞ (ASSERTIVENESS)</a:t>
            </a:r>
            <a:endParaRPr lang="tr-TR" sz="2000" dirty="0">
              <a:solidFill>
                <a:schemeClr val="bg1"/>
              </a:solidFill>
              <a:latin typeface="Poppins" panose="020B0604020202020204" charset="-94"/>
              <a:cs typeface="Poppins" panose="020B060402020202020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302539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814116" y="3494971"/>
            <a:ext cx="3184550" cy="3186014"/>
            <a:chOff x="104778" y="3193414"/>
            <a:chExt cx="2896793" cy="3186014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332701" y="3193414"/>
              <a:ext cx="7543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04778" y="3886478"/>
              <a:ext cx="2858696" cy="24929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Bir eğitmende olması gereken kilit yetkinlikleri edinmek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Temel </a:t>
              </a:r>
              <a:r>
                <a:rPr lang="tr-TR" sz="1200" dirty="0" err="1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Andragoji</a:t>
              </a: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 yetişkin öğrenmesi prensiplerini kazanmak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Kişisel imaj, beden dili, ses tonu, jest ve mimikler gibi genel eğitici becerilerini gösterebilmek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Eğitim için hazırlık yapmayı öğrenmek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Eğitim oturumunu yönetme ve 360 derece kontrolü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İyi ve etkili bir eğitim içeriğinin nasıl yaratıldığını öğrenmek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Sunum tekniklerini ve araçlarını tanımak</a:t>
              </a:r>
            </a:p>
          </p:txBody>
        </p:sp>
      </p:grp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27"/>
          <p:cNvSpPr txBox="1"/>
          <p:nvPr/>
        </p:nvSpPr>
        <p:spPr>
          <a:xfrm>
            <a:off x="5040557" y="2318182"/>
            <a:ext cx="194001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 smtClean="0">
                <a:solidFill>
                  <a:schemeClr val="bg1"/>
                </a:solidFill>
              </a:rPr>
              <a:t>2 gün </a:t>
            </a:r>
            <a:r>
              <a:rPr lang="tr-TR" sz="1100" dirty="0">
                <a:solidFill>
                  <a:schemeClr val="bg1"/>
                </a:solidFill>
              </a:rPr>
              <a:t>(teorik) + </a:t>
            </a:r>
            <a:r>
              <a:rPr lang="tr-TR" sz="1100" dirty="0" smtClean="0">
                <a:solidFill>
                  <a:schemeClr val="bg1"/>
                </a:solidFill>
              </a:rPr>
              <a:t>uygulama</a:t>
            </a:r>
            <a:endParaRPr sz="300" dirty="0"/>
          </a:p>
        </p:txBody>
      </p:sp>
      <p:grpSp>
        <p:nvGrpSpPr>
          <p:cNvPr id="172" name="Google Shape;172;p27"/>
          <p:cNvGrpSpPr/>
          <p:nvPr/>
        </p:nvGrpSpPr>
        <p:grpSpPr>
          <a:xfrm>
            <a:off x="5202676" y="4350116"/>
            <a:ext cx="4495649" cy="1872385"/>
            <a:chOff x="5221405" y="4325492"/>
            <a:chExt cx="4518712" cy="1936353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325492"/>
              <a:ext cx="4518712" cy="1653367"/>
              <a:chOff x="5221405" y="4769535"/>
              <a:chExt cx="4518712" cy="1653367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768700" y="5181607"/>
                <a:ext cx="3971417" cy="12412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İç ve dış eğitmenler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Eğitmenlik becerilerini bir üst noktaya taşımak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Bilimsel ve modern bir anlayışla eğitim vermek isteyen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Müşteri gruplarına ve bayilere sunum yapanlar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İK çalışanları</a:t>
                </a: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188" name="Google Shape;188;p27"/>
          <p:cNvSpPr txBox="1"/>
          <p:nvPr/>
        </p:nvSpPr>
        <p:spPr>
          <a:xfrm>
            <a:off x="4748101" y="2085559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703" y="-33243"/>
            <a:ext cx="4067736" cy="1680397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546580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3978524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168;p27"/>
          <p:cNvSpPr txBox="1"/>
          <p:nvPr/>
        </p:nvSpPr>
        <p:spPr>
          <a:xfrm>
            <a:off x="212912" y="1337075"/>
            <a:ext cx="40747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EĞİTİCİNİN EĞİTİMİ</a:t>
            </a:r>
            <a:endParaRPr lang="tr-TR" sz="2000" dirty="0">
              <a:solidFill>
                <a:schemeClr val="bg1"/>
              </a:solidFill>
              <a:latin typeface="Poppins" panose="020B0604020202020204" charset="-94"/>
              <a:cs typeface="Poppins" panose="020B060402020202020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69015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814116" y="3494971"/>
            <a:ext cx="3184550" cy="3024431"/>
            <a:chOff x="104778" y="3193414"/>
            <a:chExt cx="2896793" cy="3024431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332701" y="3193414"/>
              <a:ext cx="7543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04778" y="3886478"/>
              <a:ext cx="2858696" cy="2331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Çalışanlara ve yöneticilere analitik düşünmeyi öğretmek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Karar alma sürecini hızlandırmak ve karar verimliliğini arttırmak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İşletme bünyesinde karşılaşılabilecek problemleri kalıcı olarak çözmek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Yönetimsel kararları doğru verebilmek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Karar ortamları ve karar ağacı kavramları üzerine bilgi edinmek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Karar verme tekniklerini (AHP, ANP, TOPSIS, ELECTRE, VIKOR) öğrenmek</a:t>
              </a: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900" b="0" i="0" dirty="0" smtClean="0">
                  <a:solidFill>
                    <a:srgbClr val="B0B0B0"/>
                  </a:solidFill>
                  <a:latin typeface="Open Sans"/>
                  <a:ea typeface="Open Sans"/>
                  <a:cs typeface="Open Sans"/>
                  <a:sym typeface="Open Sans"/>
                </a:rPr>
                <a:t>. </a:t>
              </a:r>
              <a:endParaRPr sz="1800" dirty="0"/>
            </a:p>
          </p:txBody>
        </p:sp>
      </p:grp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27"/>
          <p:cNvSpPr txBox="1"/>
          <p:nvPr/>
        </p:nvSpPr>
        <p:spPr>
          <a:xfrm>
            <a:off x="5040557" y="2318182"/>
            <a:ext cx="194001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>
                <a:solidFill>
                  <a:schemeClr val="bg1"/>
                </a:solidFill>
              </a:rPr>
              <a:t>1 gün </a:t>
            </a:r>
            <a:endParaRPr sz="300" dirty="0"/>
          </a:p>
        </p:txBody>
      </p:sp>
      <p:grpSp>
        <p:nvGrpSpPr>
          <p:cNvPr id="172" name="Google Shape;172;p27"/>
          <p:cNvGrpSpPr/>
          <p:nvPr/>
        </p:nvGrpSpPr>
        <p:grpSpPr>
          <a:xfrm>
            <a:off x="5237601" y="4295268"/>
            <a:ext cx="4436893" cy="1872385"/>
            <a:chOff x="5221405" y="4325492"/>
            <a:chExt cx="4459654" cy="1936353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325492"/>
              <a:ext cx="4459654" cy="1539769"/>
              <a:chOff x="5221405" y="4769535"/>
              <a:chExt cx="4459654" cy="1539769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709642" y="5068009"/>
                <a:ext cx="3971417" cy="12412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İş </a:t>
                </a: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yaşamında </a:t>
                </a: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ve gündelik hayatta daha etkin karar alabilmek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Çalışanlar ve yöneticiler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Finans uzmanları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Stratejik ve taktik konumlarda görev yapanlar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Kararsızlık çeken ya da geç karar alan kişiler</a:t>
                </a: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188" name="Google Shape;188;p27"/>
          <p:cNvSpPr txBox="1"/>
          <p:nvPr/>
        </p:nvSpPr>
        <p:spPr>
          <a:xfrm>
            <a:off x="4703907" y="2093629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614" y="-96525"/>
            <a:ext cx="4062953" cy="2220804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546580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3978524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168;p27"/>
          <p:cNvSpPr txBox="1"/>
          <p:nvPr/>
        </p:nvSpPr>
        <p:spPr>
          <a:xfrm>
            <a:off x="151607" y="1430601"/>
            <a:ext cx="40747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KARAR VERME TEKNİKLERİ</a:t>
            </a:r>
            <a:endParaRPr lang="tr-TR" sz="2000" dirty="0">
              <a:solidFill>
                <a:schemeClr val="bg1"/>
              </a:solidFill>
              <a:latin typeface="Poppins" panose="020B0604020202020204" charset="-94"/>
              <a:cs typeface="Poppins" panose="020B060402020202020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380128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814116" y="3494971"/>
            <a:ext cx="3184550" cy="3209097"/>
            <a:chOff x="104778" y="3193414"/>
            <a:chExt cx="2896793" cy="3209097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332701" y="3193414"/>
              <a:ext cx="7543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04778" y="3886478"/>
              <a:ext cx="2858696" cy="2516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Uyku ve yaşam performansı arasındaki ilişkileri fark etmek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Uyku biliminin (</a:t>
              </a:r>
              <a:r>
                <a:rPr lang="tr-TR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somnoloj</a:t>
              </a: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 psikolojik ve fizyolojik temellerini öğrenmek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Uyku evrelerinin özellikleri. REM, </a:t>
              </a:r>
              <a:r>
                <a:rPr lang="tr-TR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non</a:t>
              </a: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REM döngüsü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Uyku kalitesini bozan hastalıklara genel bir bakış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Uyku hijyeni, sağlıklı ve sağlıksız uyku alışkanlıklarını öğrenmek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Kaliteli bir uyku için rahatlama tekniklerini öğrenmek</a:t>
              </a: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900" b="0" i="0" dirty="0" smtClean="0">
                  <a:solidFill>
                    <a:srgbClr val="B0B0B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sz="1800" dirty="0"/>
            </a:p>
          </p:txBody>
        </p:sp>
      </p:grp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27"/>
          <p:cNvSpPr txBox="1"/>
          <p:nvPr/>
        </p:nvSpPr>
        <p:spPr>
          <a:xfrm>
            <a:off x="5028917" y="2366200"/>
            <a:ext cx="194001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 smtClean="0">
                <a:solidFill>
                  <a:schemeClr val="bg1"/>
                </a:solidFill>
              </a:rPr>
              <a:t>Yarım </a:t>
            </a:r>
            <a:r>
              <a:rPr lang="tr-TR" sz="1100" dirty="0">
                <a:solidFill>
                  <a:schemeClr val="bg1"/>
                </a:solidFill>
              </a:rPr>
              <a:t>gün </a:t>
            </a:r>
            <a:endParaRPr sz="300" dirty="0"/>
          </a:p>
        </p:txBody>
      </p:sp>
      <p:grpSp>
        <p:nvGrpSpPr>
          <p:cNvPr id="172" name="Google Shape;172;p27"/>
          <p:cNvGrpSpPr/>
          <p:nvPr/>
        </p:nvGrpSpPr>
        <p:grpSpPr>
          <a:xfrm>
            <a:off x="5237601" y="4295267"/>
            <a:ext cx="4372409" cy="1872385"/>
            <a:chOff x="5221405" y="4325492"/>
            <a:chExt cx="4394839" cy="1936353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325492"/>
              <a:ext cx="4394839" cy="1796583"/>
              <a:chOff x="5221405" y="4769535"/>
              <a:chExt cx="4394839" cy="1796583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644827" y="4911044"/>
                <a:ext cx="3971417" cy="16550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Uyku kalitesini arttırmak isteyen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Yorgunluk ve uykusuzluk dolayısıyla performans kaybı yaşayanlar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Yoğun kritik karar alma durumlarında çalışan yöneticiler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Vardiyalı çalışanlar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Jet-</a:t>
                </a:r>
                <a:r>
                  <a:rPr lang="tr-TR" sz="1200" dirty="0" err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Lag</a:t>
                </a: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sorunu çeken, sık seyahat eden kişiler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Yüksek dikkat gerektiren tehlikeli işlerde çalışanlar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Anneler ve anne adayları</a:t>
                </a: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188" name="Google Shape;188;p27"/>
          <p:cNvSpPr txBox="1"/>
          <p:nvPr/>
        </p:nvSpPr>
        <p:spPr>
          <a:xfrm>
            <a:off x="4703907" y="2093629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767" y="-96525"/>
            <a:ext cx="3672647" cy="2220804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546580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3978524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168;p27"/>
          <p:cNvSpPr txBox="1"/>
          <p:nvPr/>
        </p:nvSpPr>
        <p:spPr>
          <a:xfrm>
            <a:off x="420221" y="1487162"/>
            <a:ext cx="40747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UYKU OKULU</a:t>
            </a:r>
            <a:endParaRPr lang="tr-TR" sz="2000" dirty="0">
              <a:solidFill>
                <a:schemeClr val="bg1"/>
              </a:solidFill>
              <a:latin typeface="Poppins" panose="020B0604020202020204" charset="-94"/>
              <a:cs typeface="Poppins" panose="020B060402020202020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384353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814116" y="3494971"/>
            <a:ext cx="3184550" cy="3062903"/>
            <a:chOff x="104778" y="3193414"/>
            <a:chExt cx="2896793" cy="3062903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332701" y="3193414"/>
              <a:ext cx="7543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04778" y="3886478"/>
              <a:ext cx="2858696" cy="23698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İşletme </a:t>
              </a: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örgütünün </a:t>
              </a: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 </a:t>
              </a:r>
              <a:r>
                <a:rPr lang="tr-TR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organizasyonel</a:t>
              </a: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davranışın temel karakteristiklerini anlamak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Yöneticinin rolünü ve fonksiyonlarını tanımlayabilmek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Organizasyonda olumlu ve verimli bir kültür yaratabilmek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Örgütsel stres kaynaklarını anlamak ve yönetmek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Bireyi ve kişilik özelliklerini örgüt bağlamında değerlendirebilmek</a:t>
              </a:r>
            </a:p>
            <a:p>
              <a:pPr marL="17145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İş yaşamına ilişkin tutum ve değerleri geliştirmek</a:t>
              </a:r>
              <a:r>
                <a:rPr lang="en-IN" sz="1200" b="0" i="0" dirty="0" smtClean="0">
                  <a:solidFill>
                    <a:schemeClr val="bg1"/>
                  </a:solidFill>
                  <a:latin typeface="Calibri" panose="020F0502020204030204" pitchFamily="34" charset="0"/>
                  <a:ea typeface="Open Sans"/>
                  <a:cs typeface="Calibri" panose="020F0502020204030204" pitchFamily="34" charset="0"/>
                  <a:sym typeface="Open Sans"/>
                </a:rPr>
                <a:t> </a:t>
              </a:r>
              <a:endPara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27"/>
          <p:cNvSpPr txBox="1"/>
          <p:nvPr/>
        </p:nvSpPr>
        <p:spPr>
          <a:xfrm>
            <a:off x="5028917" y="2366200"/>
            <a:ext cx="194001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 smtClean="0">
                <a:solidFill>
                  <a:schemeClr val="bg1"/>
                </a:solidFill>
              </a:rPr>
              <a:t>1 gün </a:t>
            </a:r>
            <a:endParaRPr sz="300" dirty="0"/>
          </a:p>
        </p:txBody>
      </p:sp>
      <p:grpSp>
        <p:nvGrpSpPr>
          <p:cNvPr id="172" name="Google Shape;172;p27"/>
          <p:cNvGrpSpPr/>
          <p:nvPr/>
        </p:nvGrpSpPr>
        <p:grpSpPr>
          <a:xfrm>
            <a:off x="5237601" y="4395550"/>
            <a:ext cx="4372409" cy="1872385"/>
            <a:chOff x="5221405" y="4325492"/>
            <a:chExt cx="4394839" cy="1936353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325492"/>
              <a:ext cx="4394839" cy="1573778"/>
              <a:chOff x="5221405" y="4769535"/>
              <a:chExt cx="4394839" cy="1573778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644827" y="4911044"/>
                <a:ext cx="3971417" cy="1432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İşletme alanındaki insan kaynağını güçlendirmek isteyen şirket sahipleri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Her kademeden yöneticiler ve yönetici adayları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Etkin liderlik ve etkili iletişim özelliklerini geliştirmek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Olumlu bir işletme kültürü yaratmak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İş tatminini arttırmak isteyen yönetici ve çalışanlar</a:t>
                </a: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188" name="Google Shape;188;p27"/>
          <p:cNvSpPr txBox="1"/>
          <p:nvPr/>
        </p:nvSpPr>
        <p:spPr>
          <a:xfrm>
            <a:off x="4703907" y="2093629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74" y="-38497"/>
            <a:ext cx="3598049" cy="2190154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546580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3978524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168;p27"/>
          <p:cNvSpPr txBox="1"/>
          <p:nvPr/>
        </p:nvSpPr>
        <p:spPr>
          <a:xfrm>
            <a:off x="420221" y="1487162"/>
            <a:ext cx="407479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ORGANİZASYONEL 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DAVRANIŞ</a:t>
            </a:r>
            <a:endParaRPr lang="tr-TR" sz="2000" dirty="0">
              <a:solidFill>
                <a:schemeClr val="bg1"/>
              </a:solidFill>
              <a:latin typeface="Poppins" panose="020B0604020202020204" charset="-94"/>
              <a:cs typeface="Poppins" panose="020B060402020202020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313527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814115" y="3429914"/>
            <a:ext cx="3178735" cy="2218248"/>
            <a:chOff x="110068" y="3128357"/>
            <a:chExt cx="2891503" cy="2218248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234916" y="3128357"/>
              <a:ext cx="135079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Eğitim Modülleri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10068" y="4146317"/>
              <a:ext cx="2858696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Temel Havacılık Psikolojisi</a:t>
              </a:r>
              <a:endParaRPr lang="tr-T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Ekip Kaynak Yönetimi (</a:t>
              </a:r>
              <a:r>
                <a:rPr lang="tr-TR" sz="1200" dirty="0" err="1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Crew</a:t>
              </a: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Resource Management-CRM)</a:t>
              </a:r>
              <a:endParaRPr lang="tr-T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Emniyet Yönetimi (SMS)</a:t>
              </a:r>
              <a:endParaRPr lang="tr-T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Yetkinlik Temelli </a:t>
              </a:r>
              <a:r>
                <a:rPr lang="tr-TR" sz="1200" dirty="0" err="1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NOTECHs</a:t>
              </a: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eğitimi</a:t>
              </a:r>
              <a:endParaRPr lang="tr-T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Temel Havacılık Yönetimi</a:t>
              </a:r>
              <a:endParaRPr lang="tr-T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72" name="Google Shape;172;p27"/>
          <p:cNvGrpSpPr/>
          <p:nvPr/>
        </p:nvGrpSpPr>
        <p:grpSpPr>
          <a:xfrm>
            <a:off x="5237601" y="4305507"/>
            <a:ext cx="4469251" cy="2123618"/>
            <a:chOff x="5221405" y="4232372"/>
            <a:chExt cx="4492178" cy="2196169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232372"/>
              <a:ext cx="4492178" cy="2196169"/>
              <a:chOff x="5221405" y="4676415"/>
              <a:chExt cx="4492178" cy="2196169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742166" y="4676415"/>
                <a:ext cx="3971417" cy="21961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Havacılık işletmeleri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Pilotlar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Pilot adayları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Kabin görevlileri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Havacılık bakım kuruluşları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ATC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err="1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Dispeçerler</a:t>
                </a:r>
                <a:endPara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Havacılık Psikologları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Uçuş okulları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Sanal pilotlar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75" y="-38497"/>
            <a:ext cx="3504246" cy="2190154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519181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3978524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168;p27"/>
          <p:cNvSpPr txBox="1"/>
          <p:nvPr/>
        </p:nvSpPr>
        <p:spPr>
          <a:xfrm>
            <a:off x="420221" y="1487162"/>
            <a:ext cx="40747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HAVACILIK</a:t>
            </a:r>
            <a:endParaRPr lang="tr-TR" sz="2000" dirty="0">
              <a:solidFill>
                <a:schemeClr val="bg1"/>
              </a:solidFill>
              <a:latin typeface="Poppins" panose="020B0604020202020204" charset="-94"/>
              <a:cs typeface="Poppins" panose="020B0604020202020204" charset="-94"/>
            </a:endParaRPr>
          </a:p>
        </p:txBody>
      </p:sp>
      <p:sp>
        <p:nvSpPr>
          <p:cNvPr id="26" name="Google Shape;188;p27"/>
          <p:cNvSpPr txBox="1"/>
          <p:nvPr/>
        </p:nvSpPr>
        <p:spPr>
          <a:xfrm>
            <a:off x="4664141" y="2077348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Google Shape;171;p27"/>
          <p:cNvSpPr txBox="1"/>
          <p:nvPr/>
        </p:nvSpPr>
        <p:spPr>
          <a:xfrm>
            <a:off x="4970294" y="2292723"/>
            <a:ext cx="1940012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 smtClean="0">
                <a:solidFill>
                  <a:schemeClr val="bg1"/>
                </a:solidFill>
              </a:rPr>
              <a:t>Modüle ve katılımcı sayısına göre değişkenlik gösterir</a:t>
            </a:r>
            <a:endParaRPr sz="300" dirty="0"/>
          </a:p>
        </p:txBody>
      </p:sp>
    </p:spTree>
    <p:extLst>
      <p:ext uri="{BB962C8B-B14F-4D97-AF65-F5344CB8AC3E}">
        <p14:creationId xmlns:p14="http://schemas.microsoft.com/office/powerpoint/2010/main" val="330933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3821336" y="1203906"/>
            <a:ext cx="4105846" cy="1660342"/>
          </a:xfrm>
          <a:prstGeom prst="triangle">
            <a:avLst>
              <a:gd name="adj" fmla="val 58156"/>
            </a:avLst>
          </a:pr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7"/>
          <p:cNvSpPr/>
          <p:nvPr/>
        </p:nvSpPr>
        <p:spPr>
          <a:xfrm rot="-2657411">
            <a:off x="2894064" y="-1857910"/>
            <a:ext cx="3729794" cy="3503805"/>
          </a:xfrm>
          <a:custGeom>
            <a:avLst/>
            <a:gdLst/>
            <a:ahLst/>
            <a:cxnLst/>
            <a:rect l="l" t="t" r="r" b="b"/>
            <a:pathLst>
              <a:path w="3734032" h="3330948" extrusionOk="0">
                <a:moveTo>
                  <a:pt x="0" y="0"/>
                </a:moveTo>
                <a:lnTo>
                  <a:pt x="3734032" y="3330948"/>
                </a:lnTo>
                <a:lnTo>
                  <a:pt x="0" y="3303896"/>
                </a:lnTo>
                <a:lnTo>
                  <a:pt x="0" y="0"/>
                </a:ln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7"/>
          <p:cNvSpPr/>
          <p:nvPr/>
        </p:nvSpPr>
        <p:spPr>
          <a:xfrm rot="-2657411">
            <a:off x="7320945" y="-1186163"/>
            <a:ext cx="1011378" cy="6976268"/>
          </a:xfrm>
          <a:custGeom>
            <a:avLst/>
            <a:gdLst/>
            <a:ahLst/>
            <a:cxnLst/>
            <a:rect l="l" t="t" r="r" b="b"/>
            <a:pathLst>
              <a:path w="1012527" h="6984195" extrusionOk="0">
                <a:moveTo>
                  <a:pt x="226607" y="0"/>
                </a:moveTo>
                <a:lnTo>
                  <a:pt x="1012527" y="766706"/>
                </a:lnTo>
                <a:lnTo>
                  <a:pt x="1012527" y="5946294"/>
                </a:lnTo>
                <a:lnTo>
                  <a:pt x="0" y="6984195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7"/>
          <p:cNvSpPr/>
          <p:nvPr/>
        </p:nvSpPr>
        <p:spPr>
          <a:xfrm rot="-2657459">
            <a:off x="7726328" y="-1642466"/>
            <a:ext cx="2592949" cy="5187487"/>
          </a:xfrm>
          <a:custGeom>
            <a:avLst/>
            <a:gdLst/>
            <a:ahLst/>
            <a:cxnLst/>
            <a:rect l="l" t="t" r="r" b="b"/>
            <a:pathLst>
              <a:path w="2592949" h="5187487" extrusionOk="0">
                <a:moveTo>
                  <a:pt x="0" y="0"/>
                </a:moveTo>
                <a:lnTo>
                  <a:pt x="2592949" y="2529556"/>
                </a:lnTo>
                <a:lnTo>
                  <a:pt x="0" y="51874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" name="Google Shape;163;p27"/>
          <p:cNvGrpSpPr/>
          <p:nvPr/>
        </p:nvGrpSpPr>
        <p:grpSpPr>
          <a:xfrm flipH="1">
            <a:off x="1814115" y="3600569"/>
            <a:ext cx="3558974" cy="2603455"/>
            <a:chOff x="-235812" y="3299012"/>
            <a:chExt cx="3237383" cy="2603455"/>
          </a:xfrm>
        </p:grpSpPr>
        <p:sp>
          <p:nvSpPr>
            <p:cNvPr id="164" name="Google Shape;164;p27"/>
            <p:cNvSpPr txBox="1"/>
            <p:nvPr/>
          </p:nvSpPr>
          <p:spPr>
            <a:xfrm>
              <a:off x="-235812" y="3299012"/>
              <a:ext cx="1350790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 b="1" dirty="0" smtClean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Amaç</a:t>
              </a:r>
              <a:endParaRPr sz="1100" dirty="0"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142875" y="4228147"/>
              <a:ext cx="28586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solidFill>
                  <a:srgbClr val="B0B0B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27"/>
            <p:cNvSpPr txBox="1"/>
            <p:nvPr/>
          </p:nvSpPr>
          <p:spPr>
            <a:xfrm>
              <a:off x="17863" y="3963515"/>
              <a:ext cx="2858696" cy="19389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Stres yönetimi ve rahatlama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Motivasyon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Ekip çalışması ve liderlik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Kurumsal uyum, sinerji yaratma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Bilinçli farkındalık (</a:t>
              </a:r>
              <a:r>
                <a:rPr lang="tr-TR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Mindfulness</a:t>
              </a: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Oyun ve </a:t>
              </a:r>
              <a:r>
                <a:rPr lang="tr-TR" sz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rekreasyon</a:t>
              </a: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endParaRPr lang="tr-T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0" lvl="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tr-TR" sz="12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Kurumsal gelişim dünyasını </a:t>
              </a:r>
              <a:r>
                <a:rPr lang="tr-TR" sz="12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outdoor</a:t>
              </a:r>
              <a:r>
                <a:rPr lang="tr-TR" sz="12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kürek faaliyeti ile buluşturan </a:t>
              </a:r>
              <a:r>
                <a:rPr lang="tr-TR" sz="1200" i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dünyadaki </a:t>
              </a:r>
              <a:r>
                <a:rPr lang="tr-TR" sz="12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ilk ve tek eğitim programı</a:t>
              </a:r>
            </a:p>
          </p:txBody>
        </p:sp>
      </p:grpSp>
      <p:cxnSp>
        <p:nvCxnSpPr>
          <p:cNvPr id="170" name="Google Shape;170;p27"/>
          <p:cNvCxnSpPr/>
          <p:nvPr/>
        </p:nvCxnSpPr>
        <p:spPr>
          <a:xfrm>
            <a:off x="3385450" y="4011388"/>
            <a:ext cx="1296836" cy="0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72" name="Google Shape;172;p27"/>
          <p:cNvGrpSpPr/>
          <p:nvPr/>
        </p:nvGrpSpPr>
        <p:grpSpPr>
          <a:xfrm>
            <a:off x="5237601" y="4395550"/>
            <a:ext cx="4372409" cy="1872385"/>
            <a:chOff x="5221405" y="4325492"/>
            <a:chExt cx="4394839" cy="1936353"/>
          </a:xfrm>
        </p:grpSpPr>
        <p:sp>
          <p:nvSpPr>
            <p:cNvPr id="177" name="Google Shape;177;p27"/>
            <p:cNvSpPr/>
            <p:nvPr/>
          </p:nvSpPr>
          <p:spPr>
            <a:xfrm>
              <a:off x="5221405" y="5982511"/>
              <a:ext cx="279328" cy="2793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8836"/>
                  </a:moveTo>
                  <a:lnTo>
                    <a:pt x="982" y="8836"/>
                  </a:lnTo>
                  <a:lnTo>
                    <a:pt x="982" y="6873"/>
                  </a:lnTo>
                  <a:lnTo>
                    <a:pt x="20618" y="6873"/>
                  </a:lnTo>
                  <a:cubicBezTo>
                    <a:pt x="20618" y="6873"/>
                    <a:pt x="20618" y="8836"/>
                    <a:pt x="20618" y="8836"/>
                  </a:cubicBezTo>
                  <a:close/>
                  <a:moveTo>
                    <a:pt x="18655" y="20618"/>
                  </a:moveTo>
                  <a:lnTo>
                    <a:pt x="2945" y="20618"/>
                  </a:lnTo>
                  <a:lnTo>
                    <a:pt x="2945" y="9818"/>
                  </a:lnTo>
                  <a:lnTo>
                    <a:pt x="18655" y="9818"/>
                  </a:lnTo>
                  <a:cubicBezTo>
                    <a:pt x="18655" y="9818"/>
                    <a:pt x="18655" y="20618"/>
                    <a:pt x="18655" y="20618"/>
                  </a:cubicBezTo>
                  <a:close/>
                  <a:moveTo>
                    <a:pt x="3927" y="982"/>
                  </a:moveTo>
                  <a:lnTo>
                    <a:pt x="11782" y="982"/>
                  </a:lnTo>
                  <a:lnTo>
                    <a:pt x="11782" y="3436"/>
                  </a:lnTo>
                  <a:cubicBezTo>
                    <a:pt x="11782" y="3708"/>
                    <a:pt x="12002" y="3927"/>
                    <a:pt x="12273" y="3927"/>
                  </a:cubicBezTo>
                  <a:lnTo>
                    <a:pt x="14727" y="3927"/>
                  </a:lnTo>
                  <a:lnTo>
                    <a:pt x="14727" y="5891"/>
                  </a:lnTo>
                  <a:lnTo>
                    <a:pt x="3927" y="5891"/>
                  </a:lnTo>
                  <a:cubicBezTo>
                    <a:pt x="3927" y="5891"/>
                    <a:pt x="3927" y="982"/>
                    <a:pt x="3927" y="982"/>
                  </a:cubicBezTo>
                  <a:close/>
                  <a:moveTo>
                    <a:pt x="12764" y="1473"/>
                  </a:moveTo>
                  <a:lnTo>
                    <a:pt x="14236" y="2945"/>
                  </a:lnTo>
                  <a:lnTo>
                    <a:pt x="12764" y="2945"/>
                  </a:lnTo>
                  <a:cubicBezTo>
                    <a:pt x="12764" y="2945"/>
                    <a:pt x="12764" y="1473"/>
                    <a:pt x="12764" y="1473"/>
                  </a:cubicBezTo>
                  <a:close/>
                  <a:moveTo>
                    <a:pt x="17673" y="1964"/>
                  </a:moveTo>
                  <a:lnTo>
                    <a:pt x="17673" y="5891"/>
                  </a:lnTo>
                  <a:lnTo>
                    <a:pt x="15709" y="5891"/>
                  </a:lnTo>
                  <a:lnTo>
                    <a:pt x="15709" y="2945"/>
                  </a:lnTo>
                  <a:lnTo>
                    <a:pt x="14727" y="1964"/>
                  </a:lnTo>
                  <a:cubicBezTo>
                    <a:pt x="14727" y="1964"/>
                    <a:pt x="17673" y="1964"/>
                    <a:pt x="17673" y="1964"/>
                  </a:cubicBezTo>
                  <a:close/>
                  <a:moveTo>
                    <a:pt x="20618" y="5891"/>
                  </a:moveTo>
                  <a:lnTo>
                    <a:pt x="18655" y="5891"/>
                  </a:lnTo>
                  <a:lnTo>
                    <a:pt x="18655" y="1964"/>
                  </a:lnTo>
                  <a:cubicBezTo>
                    <a:pt x="18655" y="1422"/>
                    <a:pt x="18215" y="982"/>
                    <a:pt x="17673" y="982"/>
                  </a:cubicBezTo>
                  <a:lnTo>
                    <a:pt x="13745" y="982"/>
                  </a:lnTo>
                  <a:lnTo>
                    <a:pt x="12764" y="0"/>
                  </a:lnTo>
                  <a:lnTo>
                    <a:pt x="3927" y="0"/>
                  </a:lnTo>
                  <a:cubicBezTo>
                    <a:pt x="3385" y="0"/>
                    <a:pt x="2945" y="440"/>
                    <a:pt x="2945" y="982"/>
                  </a:cubicBezTo>
                  <a:lnTo>
                    <a:pt x="2945" y="5891"/>
                  </a:ln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8836"/>
                  </a:lnTo>
                  <a:cubicBezTo>
                    <a:pt x="0" y="9379"/>
                    <a:pt x="440" y="9818"/>
                    <a:pt x="982" y="9818"/>
                  </a:cubicBezTo>
                  <a:lnTo>
                    <a:pt x="1964" y="9818"/>
                  </a:lnTo>
                  <a:lnTo>
                    <a:pt x="1964" y="20618"/>
                  </a:lnTo>
                  <a:cubicBezTo>
                    <a:pt x="1964" y="21160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60"/>
                    <a:pt x="19636" y="20618"/>
                  </a:cubicBezTo>
                  <a:lnTo>
                    <a:pt x="19636" y="9818"/>
                  </a:lnTo>
                  <a:lnTo>
                    <a:pt x="20618" y="9818"/>
                  </a:lnTo>
                  <a:cubicBezTo>
                    <a:pt x="21160" y="9818"/>
                    <a:pt x="21600" y="9379"/>
                    <a:pt x="21600" y="8836"/>
                  </a:cubicBezTo>
                  <a:lnTo>
                    <a:pt x="21600" y="6873"/>
                  </a:lnTo>
                  <a:cubicBezTo>
                    <a:pt x="21600" y="6331"/>
                    <a:pt x="21160" y="5891"/>
                    <a:pt x="20618" y="5891"/>
                  </a:cubicBezTo>
                  <a:moveTo>
                    <a:pt x="7855" y="12763"/>
                  </a:moveTo>
                  <a:lnTo>
                    <a:pt x="13745" y="12763"/>
                  </a:lnTo>
                  <a:lnTo>
                    <a:pt x="13745" y="13745"/>
                  </a:lnTo>
                  <a:lnTo>
                    <a:pt x="7855" y="13745"/>
                  </a:lnTo>
                  <a:cubicBezTo>
                    <a:pt x="7855" y="13745"/>
                    <a:pt x="7855" y="12763"/>
                    <a:pt x="7855" y="12763"/>
                  </a:cubicBezTo>
                  <a:close/>
                  <a:moveTo>
                    <a:pt x="7855" y="14727"/>
                  </a:moveTo>
                  <a:lnTo>
                    <a:pt x="13745" y="14727"/>
                  </a:lnTo>
                  <a:cubicBezTo>
                    <a:pt x="14287" y="14727"/>
                    <a:pt x="14727" y="14287"/>
                    <a:pt x="14727" y="13745"/>
                  </a:cubicBezTo>
                  <a:lnTo>
                    <a:pt x="14727" y="12763"/>
                  </a:lnTo>
                  <a:cubicBezTo>
                    <a:pt x="14727" y="12221"/>
                    <a:pt x="14287" y="11782"/>
                    <a:pt x="13745" y="11782"/>
                  </a:cubicBezTo>
                  <a:lnTo>
                    <a:pt x="7855" y="11782"/>
                  </a:lnTo>
                  <a:cubicBezTo>
                    <a:pt x="7313" y="11782"/>
                    <a:pt x="6873" y="12221"/>
                    <a:pt x="6873" y="12763"/>
                  </a:cubicBezTo>
                  <a:lnTo>
                    <a:pt x="6873" y="13745"/>
                  </a:lnTo>
                  <a:cubicBezTo>
                    <a:pt x="6873" y="14287"/>
                    <a:pt x="7313" y="14727"/>
                    <a:pt x="7855" y="14727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221405" y="5179387"/>
              <a:ext cx="279328" cy="2285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ill Sans"/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83" name="Google Shape;183;p27"/>
            <p:cNvGrpSpPr/>
            <p:nvPr/>
          </p:nvGrpSpPr>
          <p:grpSpPr>
            <a:xfrm>
              <a:off x="5221405" y="4325492"/>
              <a:ext cx="4394839" cy="1764753"/>
              <a:chOff x="5221405" y="4769535"/>
              <a:chExt cx="4394839" cy="1764753"/>
            </a:xfrm>
          </p:grpSpPr>
          <p:sp>
            <p:nvSpPr>
              <p:cNvPr id="185" name="Google Shape;185;p27"/>
              <p:cNvSpPr txBox="1"/>
              <p:nvPr/>
            </p:nvSpPr>
            <p:spPr>
              <a:xfrm>
                <a:off x="5644827" y="4911044"/>
                <a:ext cx="3971417" cy="1623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err="1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Outdoor</a:t>
                </a: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rekreasyon ve kurumsal eğitimi bir araya getirmek isteyenler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Takım çalışmasını geliştirmek isteyen kurumlar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Ekip uyumunu arttırmak isteyen işletmeler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Zihinsel ve fiziksel dayanıklılığını arttırmak isteyenler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err="1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Yaşantısal</a:t>
                </a: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öğrenme alanında farklılık arayanlar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Liderlik ve uyum becerilerini arttırmak isteyenler</a:t>
                </a:r>
              </a:p>
              <a:p>
                <a:pPr marL="171450" lvl="0" indent="-171450">
                  <a:buClr>
                    <a:schemeClr val="bg1"/>
                  </a:buClr>
                  <a:buFont typeface="Wingdings" panose="05000000000000000000" pitchFamily="2" charset="2"/>
                  <a:buChar char="ü"/>
                </a:pPr>
                <a:r>
                  <a:rPr lang="tr-TR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Doğa ile iç içe olmayı sevenler</a:t>
                </a:r>
                <a:endParaRPr lang="tr-TR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7" name="Google Shape;187;p27"/>
              <p:cNvSpPr/>
              <p:nvPr/>
            </p:nvSpPr>
            <p:spPr>
              <a:xfrm>
                <a:off x="5221405" y="4769535"/>
                <a:ext cx="279301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1278" h="21600" extrusionOk="0">
                    <a:moveTo>
                      <a:pt x="2560" y="18308"/>
                    </a:moveTo>
                    <a:cubicBezTo>
                      <a:pt x="2472" y="18397"/>
                      <a:pt x="2418" y="18520"/>
                      <a:pt x="2418" y="18655"/>
                    </a:cubicBezTo>
                    <a:cubicBezTo>
                      <a:pt x="2418" y="18926"/>
                      <a:pt x="2635" y="19146"/>
                      <a:pt x="2902" y="19146"/>
                    </a:cubicBezTo>
                    <a:cubicBezTo>
                      <a:pt x="3169" y="19146"/>
                      <a:pt x="3385" y="18926"/>
                      <a:pt x="3385" y="18655"/>
                    </a:cubicBezTo>
                    <a:cubicBezTo>
                      <a:pt x="3385" y="18384"/>
                      <a:pt x="3169" y="18164"/>
                      <a:pt x="2902" y="18164"/>
                    </a:cubicBezTo>
                    <a:cubicBezTo>
                      <a:pt x="2768" y="18164"/>
                      <a:pt x="2647" y="18219"/>
                      <a:pt x="2560" y="18308"/>
                    </a:cubicBezTo>
                    <a:moveTo>
                      <a:pt x="20499" y="4279"/>
                    </a:moveTo>
                    <a:lnTo>
                      <a:pt x="20091" y="4692"/>
                    </a:lnTo>
                    <a:lnTo>
                      <a:pt x="20088" y="4688"/>
                    </a:lnTo>
                    <a:lnTo>
                      <a:pt x="17670" y="7143"/>
                    </a:lnTo>
                    <a:lnTo>
                      <a:pt x="17664" y="7137"/>
                    </a:lnTo>
                    <a:cubicBezTo>
                      <a:pt x="17227" y="7580"/>
                      <a:pt x="16624" y="7853"/>
                      <a:pt x="15958" y="7853"/>
                    </a:cubicBezTo>
                    <a:cubicBezTo>
                      <a:pt x="14624" y="7853"/>
                      <a:pt x="13543" y="6755"/>
                      <a:pt x="13543" y="5401"/>
                    </a:cubicBezTo>
                    <a:cubicBezTo>
                      <a:pt x="13543" y="4725"/>
                      <a:pt x="13813" y="4113"/>
                      <a:pt x="14248" y="3670"/>
                    </a:cubicBezTo>
                    <a:lnTo>
                      <a:pt x="13563" y="2975"/>
                    </a:lnTo>
                    <a:cubicBezTo>
                      <a:pt x="12951" y="3596"/>
                      <a:pt x="12571" y="4452"/>
                      <a:pt x="12571" y="5401"/>
                    </a:cubicBezTo>
                    <a:cubicBezTo>
                      <a:pt x="12571" y="7300"/>
                      <a:pt x="14087" y="8840"/>
                      <a:pt x="15958" y="8840"/>
                    </a:cubicBezTo>
                    <a:cubicBezTo>
                      <a:pt x="16893" y="8840"/>
                      <a:pt x="17737" y="8454"/>
                      <a:pt x="18348" y="7832"/>
                    </a:cubicBezTo>
                    <a:lnTo>
                      <a:pt x="18353" y="7837"/>
                    </a:lnTo>
                    <a:lnTo>
                      <a:pt x="20152" y="6011"/>
                    </a:lnTo>
                    <a:cubicBezTo>
                      <a:pt x="20516" y="7368"/>
                      <a:pt x="20343" y="8670"/>
                      <a:pt x="19540" y="9505"/>
                    </a:cubicBezTo>
                    <a:lnTo>
                      <a:pt x="16947" y="12198"/>
                    </a:lnTo>
                    <a:cubicBezTo>
                      <a:pt x="16605" y="12553"/>
                      <a:pt x="16104" y="12766"/>
                      <a:pt x="15610" y="12766"/>
                    </a:cubicBezTo>
                    <a:cubicBezTo>
                      <a:pt x="15590" y="12765"/>
                      <a:pt x="13953" y="12652"/>
                      <a:pt x="12318" y="11611"/>
                    </a:cubicBezTo>
                    <a:lnTo>
                      <a:pt x="12314" y="11620"/>
                    </a:lnTo>
                    <a:cubicBezTo>
                      <a:pt x="12239" y="11572"/>
                      <a:pt x="12155" y="11537"/>
                      <a:pt x="12060" y="11537"/>
                    </a:cubicBezTo>
                    <a:cubicBezTo>
                      <a:pt x="11897" y="11537"/>
                      <a:pt x="11759" y="11625"/>
                      <a:pt x="11671" y="11753"/>
                    </a:cubicBezTo>
                    <a:lnTo>
                      <a:pt x="11654" y="11742"/>
                    </a:lnTo>
                    <a:lnTo>
                      <a:pt x="4270" y="20043"/>
                    </a:lnTo>
                    <a:cubicBezTo>
                      <a:pt x="3919" y="20399"/>
                      <a:pt x="3436" y="20618"/>
                      <a:pt x="2902" y="20618"/>
                    </a:cubicBezTo>
                    <a:cubicBezTo>
                      <a:pt x="1833" y="20618"/>
                      <a:pt x="967" y="19740"/>
                      <a:pt x="967" y="18655"/>
                    </a:cubicBezTo>
                    <a:cubicBezTo>
                      <a:pt x="967" y="18113"/>
                      <a:pt x="1184" y="17622"/>
                      <a:pt x="1534" y="17267"/>
                    </a:cubicBezTo>
                    <a:lnTo>
                      <a:pt x="9684" y="9801"/>
                    </a:lnTo>
                    <a:lnTo>
                      <a:pt x="9671" y="9786"/>
                    </a:lnTo>
                    <a:cubicBezTo>
                      <a:pt x="9796" y="9698"/>
                      <a:pt x="9884" y="9557"/>
                      <a:pt x="9884" y="9389"/>
                    </a:cubicBezTo>
                    <a:cubicBezTo>
                      <a:pt x="9884" y="9283"/>
                      <a:pt x="9844" y="9190"/>
                      <a:pt x="9787" y="9110"/>
                    </a:cubicBezTo>
                    <a:lnTo>
                      <a:pt x="9790" y="9107"/>
                    </a:lnTo>
                    <a:cubicBezTo>
                      <a:pt x="8390" y="7219"/>
                      <a:pt x="8340" y="5816"/>
                      <a:pt x="9546" y="4488"/>
                    </a:cubicBezTo>
                    <a:lnTo>
                      <a:pt x="12130" y="1805"/>
                    </a:lnTo>
                    <a:cubicBezTo>
                      <a:pt x="12785" y="1125"/>
                      <a:pt x="13641" y="982"/>
                      <a:pt x="14244" y="982"/>
                    </a:cubicBezTo>
                    <a:lnTo>
                      <a:pt x="14246" y="982"/>
                    </a:lnTo>
                    <a:cubicBezTo>
                      <a:pt x="14611" y="982"/>
                      <a:pt x="14988" y="1037"/>
                      <a:pt x="15366" y="1136"/>
                    </a:cubicBezTo>
                    <a:lnTo>
                      <a:pt x="13559" y="2970"/>
                    </a:lnTo>
                    <a:lnTo>
                      <a:pt x="14243" y="3664"/>
                    </a:lnTo>
                    <a:lnTo>
                      <a:pt x="16661" y="1210"/>
                    </a:lnTo>
                    <a:lnTo>
                      <a:pt x="16657" y="1206"/>
                    </a:lnTo>
                    <a:lnTo>
                      <a:pt x="17082" y="775"/>
                    </a:lnTo>
                    <a:cubicBezTo>
                      <a:pt x="16139" y="269"/>
                      <a:pt x="15160" y="0"/>
                      <a:pt x="14246" y="0"/>
                    </a:cubicBezTo>
                    <a:lnTo>
                      <a:pt x="14244" y="0"/>
                    </a:lnTo>
                    <a:cubicBezTo>
                      <a:pt x="13167" y="0"/>
                      <a:pt x="12182" y="361"/>
                      <a:pt x="11460" y="1111"/>
                    </a:cubicBezTo>
                    <a:lnTo>
                      <a:pt x="8867" y="3804"/>
                    </a:lnTo>
                    <a:cubicBezTo>
                      <a:pt x="7163" y="5672"/>
                      <a:pt x="7613" y="7584"/>
                      <a:pt x="8769" y="9315"/>
                    </a:cubicBezTo>
                    <a:lnTo>
                      <a:pt x="850" y="16572"/>
                    </a:lnTo>
                    <a:cubicBezTo>
                      <a:pt x="325" y="17106"/>
                      <a:pt x="0" y="17842"/>
                      <a:pt x="0" y="18655"/>
                    </a:cubicBezTo>
                    <a:cubicBezTo>
                      <a:pt x="0" y="20282"/>
                      <a:pt x="1299" y="21600"/>
                      <a:pt x="2902" y="21600"/>
                    </a:cubicBezTo>
                    <a:cubicBezTo>
                      <a:pt x="3703" y="21600"/>
                      <a:pt x="4429" y="21271"/>
                      <a:pt x="4954" y="20738"/>
                    </a:cubicBezTo>
                    <a:lnTo>
                      <a:pt x="12160" y="12652"/>
                    </a:lnTo>
                    <a:cubicBezTo>
                      <a:pt x="13800" y="13590"/>
                      <a:pt x="15363" y="13747"/>
                      <a:pt x="15606" y="13747"/>
                    </a:cubicBezTo>
                    <a:cubicBezTo>
                      <a:pt x="16313" y="13747"/>
                      <a:pt x="17067" y="13463"/>
                      <a:pt x="17617" y="12892"/>
                    </a:cubicBezTo>
                    <a:lnTo>
                      <a:pt x="20209" y="10198"/>
                    </a:lnTo>
                    <a:cubicBezTo>
                      <a:pt x="21560" y="8795"/>
                      <a:pt x="21600" y="6433"/>
                      <a:pt x="20499" y="427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25" tIns="19025" rIns="19025" bIns="190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500"/>
                  <a:buFont typeface="Gill Sans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pic>
        <p:nvPicPr>
          <p:cNvPr id="190" name="Google Shape;19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33" y="-100320"/>
            <a:ext cx="4349327" cy="1737482"/>
          </a:xfrm>
          <a:prstGeom prst="flowChartMerge">
            <a:avLst/>
          </a:prstGeom>
          <a:noFill/>
          <a:ln>
            <a:noFill/>
          </a:ln>
        </p:spPr>
      </p:pic>
      <p:sp>
        <p:nvSpPr>
          <p:cNvPr id="191" name="Google Shape;191;p27"/>
          <p:cNvSpPr/>
          <p:nvPr/>
        </p:nvSpPr>
        <p:spPr>
          <a:xfrm rot="-2141372">
            <a:off x="-1710880" y="2026999"/>
            <a:ext cx="10580687" cy="876058"/>
          </a:xfrm>
          <a:custGeom>
            <a:avLst/>
            <a:gdLst/>
            <a:ahLst/>
            <a:cxnLst/>
            <a:rect l="l" t="t" r="r" b="b"/>
            <a:pathLst>
              <a:path w="10580687" h="1667564" extrusionOk="0">
                <a:moveTo>
                  <a:pt x="8905859" y="0"/>
                </a:moveTo>
                <a:lnTo>
                  <a:pt x="10580687" y="1203023"/>
                </a:lnTo>
                <a:lnTo>
                  <a:pt x="10580687" y="1667564"/>
                </a:lnTo>
                <a:lnTo>
                  <a:pt x="0" y="1667564"/>
                </a:lnTo>
                <a:lnTo>
                  <a:pt x="11978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 rotWithShape="1">
          <a:blip r:embed="rId4">
            <a:alphaModFix/>
          </a:blip>
          <a:srcRect l="34175" t="572" r="8396" b="11423"/>
          <a:stretch/>
        </p:blipFill>
        <p:spPr>
          <a:xfrm rot="10800000">
            <a:off x="7698920" y="-100"/>
            <a:ext cx="2207079" cy="231645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8" name="Google Shape;164;p27"/>
          <p:cNvSpPr txBox="1"/>
          <p:nvPr/>
        </p:nvSpPr>
        <p:spPr>
          <a:xfrm flipH="1">
            <a:off x="5658862" y="3546580"/>
            <a:ext cx="285869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Eğitim kimler için?</a:t>
            </a:r>
            <a:endParaRPr sz="1100" dirty="0"/>
          </a:p>
        </p:txBody>
      </p:sp>
      <p:cxnSp>
        <p:nvCxnSpPr>
          <p:cNvPr id="39" name="Google Shape;170;p27"/>
          <p:cNvCxnSpPr/>
          <p:nvPr/>
        </p:nvCxnSpPr>
        <p:spPr>
          <a:xfrm>
            <a:off x="5755704" y="3978524"/>
            <a:ext cx="1943216" cy="17132"/>
          </a:xfrm>
          <a:prstGeom prst="straightConnector1">
            <a:avLst/>
          </a:prstGeom>
          <a:noFill/>
          <a:ln w="28575" cap="rnd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168;p27"/>
          <p:cNvSpPr txBox="1"/>
          <p:nvPr/>
        </p:nvSpPr>
        <p:spPr>
          <a:xfrm>
            <a:off x="361677" y="1046284"/>
            <a:ext cx="2458126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Poppins" panose="020B0604020202020204" charset="-94"/>
                <a:cs typeface="Poppins" panose="020B0604020202020204" charset="-94"/>
              </a:rPr>
              <a:t>ROWERMIND – Kürek çekerek zihinsel ve kurumsal performans eğitimi</a:t>
            </a:r>
            <a:endParaRPr lang="tr-TR" sz="2000" dirty="0">
              <a:solidFill>
                <a:schemeClr val="bg1"/>
              </a:solidFill>
              <a:latin typeface="Poppins" panose="020B0604020202020204" charset="-94"/>
              <a:cs typeface="Poppins" panose="020B0604020202020204" charset="-94"/>
            </a:endParaRPr>
          </a:p>
        </p:txBody>
      </p:sp>
      <p:sp>
        <p:nvSpPr>
          <p:cNvPr id="23" name="Google Shape;188;p27"/>
          <p:cNvSpPr txBox="1"/>
          <p:nvPr/>
        </p:nvSpPr>
        <p:spPr>
          <a:xfrm>
            <a:off x="4703907" y="2093629"/>
            <a:ext cx="1601389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r-TR" sz="900" i="1" dirty="0">
                <a:solidFill>
                  <a:schemeClr val="bg1"/>
                </a:solidFill>
              </a:rPr>
              <a:t>Eğitimin Süresi</a:t>
            </a:r>
            <a:r>
              <a:rPr lang="tr-TR" sz="900" dirty="0">
                <a:solidFill>
                  <a:schemeClr val="bg1"/>
                </a:solidFill>
              </a:rPr>
              <a:t>:</a:t>
            </a:r>
            <a:endParaRPr sz="900" b="1" dirty="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" name="Google Shape;171;p27"/>
          <p:cNvSpPr txBox="1"/>
          <p:nvPr/>
        </p:nvSpPr>
        <p:spPr>
          <a:xfrm>
            <a:off x="5028917" y="2366200"/>
            <a:ext cx="194001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r-TR" sz="1100" dirty="0" smtClean="0">
                <a:solidFill>
                  <a:schemeClr val="bg1"/>
                </a:solidFill>
              </a:rPr>
              <a:t>Katılımcı sayısına göre değişkenlik gösterir </a:t>
            </a:r>
            <a:endParaRPr sz="300" dirty="0"/>
          </a:p>
        </p:txBody>
      </p:sp>
    </p:spTree>
    <p:extLst>
      <p:ext uri="{BB962C8B-B14F-4D97-AF65-F5344CB8AC3E}">
        <p14:creationId xmlns:p14="http://schemas.microsoft.com/office/powerpoint/2010/main" val="298246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8F9FB"/>
      </a:lt1>
      <a:dk2>
        <a:srgbClr val="3B3B3B"/>
      </a:dk2>
      <a:lt2>
        <a:srgbClr val="F2F7FC"/>
      </a:lt2>
      <a:accent1>
        <a:srgbClr val="5591FE"/>
      </a:accent1>
      <a:accent2>
        <a:srgbClr val="FEDA3B"/>
      </a:accent2>
      <a:accent3>
        <a:srgbClr val="0BCC86"/>
      </a:accent3>
      <a:accent4>
        <a:srgbClr val="E0127A"/>
      </a:accent4>
      <a:accent5>
        <a:srgbClr val="279CD7"/>
      </a:accent5>
      <a:accent6>
        <a:srgbClr val="F68A1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1148</Words>
  <Application>Microsoft Office PowerPoint</Application>
  <PresentationFormat>A4 Paper (210x297 mm)</PresentationFormat>
  <Paragraphs>200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Poppins</vt:lpstr>
      <vt:lpstr>Open Sans</vt:lpstr>
      <vt:lpstr>Gill Sans</vt:lpstr>
      <vt:lpstr>Raleway</vt:lpstr>
      <vt:lpstr>Calibri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Orhan Öztürk</dc:creator>
  <cp:lastModifiedBy>Orhan Öztürk</cp:lastModifiedBy>
  <cp:revision>34</cp:revision>
  <dcterms:modified xsi:type="dcterms:W3CDTF">2024-10-10T06:58:27Z</dcterms:modified>
</cp:coreProperties>
</file>